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1448943341" r:id="rId2"/>
    <p:sldId id="2438" r:id="rId3"/>
    <p:sldId id="2439" r:id="rId4"/>
    <p:sldId id="2426" r:id="rId5"/>
    <p:sldId id="381" r:id="rId6"/>
    <p:sldId id="266" r:id="rId7"/>
    <p:sldId id="2440" r:id="rId8"/>
    <p:sldId id="2441" r:id="rId9"/>
    <p:sldId id="1448943342" r:id="rId10"/>
    <p:sldId id="2444" r:id="rId11"/>
    <p:sldId id="2443" r:id="rId12"/>
    <p:sldId id="2354" r:id="rId13"/>
    <p:sldId id="2452" r:id="rId14"/>
    <p:sldId id="2442" r:id="rId15"/>
    <p:sldId id="2423" r:id="rId16"/>
    <p:sldId id="2445" r:id="rId17"/>
    <p:sldId id="2448" r:id="rId18"/>
    <p:sldId id="2449" r:id="rId19"/>
    <p:sldId id="2450" r:id="rId20"/>
    <p:sldId id="2446" r:id="rId21"/>
    <p:sldId id="2447" r:id="rId22"/>
    <p:sldId id="1448943365" r:id="rId23"/>
    <p:sldId id="2453" r:id="rId24"/>
    <p:sldId id="2425" r:id="rId25"/>
    <p:sldId id="258" r:id="rId26"/>
    <p:sldId id="259" r:id="rId27"/>
    <p:sldId id="257" r:id="rId28"/>
    <p:sldId id="1499" r:id="rId29"/>
    <p:sldId id="2428" r:id="rId30"/>
    <p:sldId id="2429" r:id="rId31"/>
    <p:sldId id="2430" r:id="rId32"/>
    <p:sldId id="2432" r:id="rId33"/>
    <p:sldId id="2433" r:id="rId34"/>
    <p:sldId id="2434" r:id="rId35"/>
    <p:sldId id="2435"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4D7FFB-3FC1-4F94-A139-B826721441FA}" v="10" dt="2024-06-05T18:54:28.0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28"/>
    <p:restoredTop sz="84792"/>
  </p:normalViewPr>
  <p:slideViewPr>
    <p:cSldViewPr snapToGrid="0" snapToObjects="1">
      <p:cViewPr varScale="1">
        <p:scale>
          <a:sx n="102" d="100"/>
          <a:sy n="102" d="100"/>
        </p:scale>
        <p:origin x="77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n Nguyen" clId="Web-{5E4D7FFB-3FC1-4F94-A139-B826721441FA}"/>
    <pc:docChg chg="addSld delSld modSld">
      <pc:chgData name="Son Nguyen" userId="" providerId="" clId="Web-{5E4D7FFB-3FC1-4F94-A139-B826721441FA}" dt="2024-06-05T18:54:27.111" v="8"/>
      <pc:docMkLst>
        <pc:docMk/>
      </pc:docMkLst>
      <pc:sldChg chg="addSp delSp modSp del">
        <pc:chgData name="Son Nguyen" userId="" providerId="" clId="Web-{5E4D7FFB-3FC1-4F94-A139-B826721441FA}" dt="2024-06-05T18:54:27.111" v="8"/>
        <pc:sldMkLst>
          <pc:docMk/>
          <pc:sldMk cId="1395503414" sldId="277"/>
        </pc:sldMkLst>
        <pc:spChg chg="add del mod">
          <ac:chgData name="Son Nguyen" userId="" providerId="" clId="Web-{5E4D7FFB-3FC1-4F94-A139-B826721441FA}" dt="2024-06-05T18:53:50.376" v="3"/>
          <ac:spMkLst>
            <pc:docMk/>
            <pc:sldMk cId="1395503414" sldId="277"/>
            <ac:spMk id="7" creationId="{3BED3C74-0E16-F254-4A0E-287D52373F75}"/>
          </ac:spMkLst>
        </pc:spChg>
      </pc:sldChg>
      <pc:sldChg chg="modSp add">
        <pc:chgData name="Son Nguyen" userId="" providerId="" clId="Web-{5E4D7FFB-3FC1-4F94-A139-B826721441FA}" dt="2024-06-05T18:54:25.783" v="7" actId="20577"/>
        <pc:sldMkLst>
          <pc:docMk/>
          <pc:sldMk cId="1395503414" sldId="1448943341"/>
        </pc:sldMkLst>
        <pc:spChg chg="mod">
          <ac:chgData name="Son Nguyen" userId="" providerId="" clId="Web-{5E4D7FFB-3FC1-4F94-A139-B826721441FA}" dt="2024-06-05T18:54:25.783" v="7" actId="20577"/>
          <ac:spMkLst>
            <pc:docMk/>
            <pc:sldMk cId="1395503414" sldId="1448943341"/>
            <ac:spMk id="2" creationId="{84E3DD04-E1E5-66F7-9CC2-E30683EA769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1E29B9-38F6-3F49-81E8-DFE3D9FE5658}" type="datetimeFigureOut">
              <a:rPr lang="en-US" smtClean="0"/>
              <a:t>7/16/24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B7F3C3-B81A-AE4B-B1D0-B678E17490C6}" type="slidenum">
              <a:rPr lang="en-US" smtClean="0"/>
              <a:t>‹#›</a:t>
            </a:fld>
            <a:endParaRPr lang="en-US"/>
          </a:p>
        </p:txBody>
      </p:sp>
    </p:spTree>
    <p:extLst>
      <p:ext uri="{BB962C8B-B14F-4D97-AF65-F5344CB8AC3E}">
        <p14:creationId xmlns:p14="http://schemas.microsoft.com/office/powerpoint/2010/main" val="4129808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nature.com/articles/s41590-019-0544-5#MOESM1"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www.nature.com/articles/s41592-021-01201-8#ref-CR11" TargetMode="External"/><Relationship Id="rId3" Type="http://schemas.openxmlformats.org/officeDocument/2006/relationships/hyperlink" Target="https://www.nature.com/articles/s41592-021-01201-8#ref-CR3" TargetMode="External"/><Relationship Id="rId7" Type="http://schemas.openxmlformats.org/officeDocument/2006/relationships/hyperlink" Target="https://www.nature.com/articles/s41592-021-01201-8#ref-CR10"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www.nature.com/articles/s41592-021-01201-8#ref-CR9" TargetMode="External"/><Relationship Id="rId5" Type="http://schemas.openxmlformats.org/officeDocument/2006/relationships/hyperlink" Target="https://www.nature.com/articles/s41592-021-01201-8#ref-CR8" TargetMode="External"/><Relationship Id="rId4" Type="http://schemas.openxmlformats.org/officeDocument/2006/relationships/hyperlink" Target="https://www.nature.com/articles/s41592-021-01201-8#Fig1" TargetMode="External"/><Relationship Id="rId9" Type="http://schemas.openxmlformats.org/officeDocument/2006/relationships/hyperlink" Target="https://www.nature.com/articles/s41592-021-01201-8#ref-CR12"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B7F3C3-B81A-AE4B-B1D0-B678E17490C6}" type="slidenum">
              <a:rPr lang="en-US" smtClean="0"/>
              <a:t>8</a:t>
            </a:fld>
            <a:endParaRPr lang="en-US"/>
          </a:p>
        </p:txBody>
      </p:sp>
    </p:spTree>
    <p:extLst>
      <p:ext uri="{BB962C8B-B14F-4D97-AF65-F5344CB8AC3E}">
        <p14:creationId xmlns:p14="http://schemas.microsoft.com/office/powerpoint/2010/main" val="948589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Shape 204"/>
          <p:cNvSpPr>
            <a:spLocks noGrp="1" noRot="1" noChangeAspect="1"/>
          </p:cNvSpPr>
          <p:nvPr>
            <p:ph type="sldImg"/>
          </p:nvPr>
        </p:nvSpPr>
        <p:spPr>
          <a:prstGeom prst="rect">
            <a:avLst/>
          </a:prstGeom>
        </p:spPr>
        <p:txBody>
          <a:bodyPr/>
          <a:lstStyle/>
          <a:p>
            <a:endParaRPr/>
          </a:p>
        </p:txBody>
      </p:sp>
      <p:sp>
        <p:nvSpPr>
          <p:cNvPr id="205" name="Shape 205"/>
          <p:cNvSpPr>
            <a:spLocks noGrp="1"/>
          </p:cNvSpPr>
          <p:nvPr>
            <p:ph type="body" sz="quarter" idx="1"/>
          </p:nvPr>
        </p:nvSpPr>
        <p:spPr>
          <a:prstGeom prst="rect">
            <a:avLst/>
          </a:prstGeom>
        </p:spPr>
        <p:txBody>
          <a:bodyPr/>
          <a:lstStyle/>
          <a:p>
            <a:pPr>
              <a:defRPr sz="1600">
                <a:latin typeface="Avenir Book"/>
                <a:ea typeface="Avenir Book"/>
                <a:cs typeface="Avenir Book"/>
                <a:sym typeface="Avenir Book"/>
              </a:defRPr>
            </a:pPr>
            <a:r>
              <a:t>After optimizing, we sequenced these nuclei that were stained with DNA-conjugated antibodies which contain a polyA tail. </a:t>
            </a:r>
          </a:p>
          <a:p>
            <a:pPr>
              <a:defRPr sz="1600">
                <a:latin typeface="Avenir Book"/>
                <a:ea typeface="Avenir Book"/>
                <a:cs typeface="Avenir Book"/>
                <a:sym typeface="Avenir Book"/>
              </a:defRPr>
            </a:pPr>
            <a:r>
              <a:t>Then the nuclei are loaded onto a standard microfluidic device for single cell sequencing where transcripts and antibody tags are both captured.</a:t>
            </a:r>
          </a:p>
        </p:txBody>
      </p:sp>
    </p:spTree>
    <p:extLst>
      <p:ext uri="{BB962C8B-B14F-4D97-AF65-F5344CB8AC3E}">
        <p14:creationId xmlns:p14="http://schemas.microsoft.com/office/powerpoint/2010/main" val="442355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hape 168"/>
          <p:cNvSpPr>
            <a:spLocks noGrp="1" noRot="1" noChangeAspect="1"/>
          </p:cNvSpPr>
          <p:nvPr>
            <p:ph type="sldImg"/>
          </p:nvPr>
        </p:nvSpPr>
        <p:spPr>
          <a:prstGeom prst="rect">
            <a:avLst/>
          </a:prstGeom>
        </p:spPr>
        <p:txBody>
          <a:bodyPr/>
          <a:lstStyle/>
          <a:p>
            <a:endParaRPr/>
          </a:p>
        </p:txBody>
      </p:sp>
      <p:sp>
        <p:nvSpPr>
          <p:cNvPr id="169" name="Shape 169"/>
          <p:cNvSpPr>
            <a:spLocks noGrp="1"/>
          </p:cNvSpPr>
          <p:nvPr>
            <p:ph type="body" sz="quarter" idx="1"/>
          </p:nvPr>
        </p:nvSpPr>
        <p:spPr>
          <a:prstGeom prst="rect">
            <a:avLst/>
          </a:prstGeom>
        </p:spPr>
        <p:txBody>
          <a:bodyPr/>
          <a:lstStyle/>
          <a:p>
            <a:pPr>
              <a:defRPr sz="1700"/>
            </a:pPr>
            <a:r>
              <a:rPr dirty="0"/>
              <a:t>We get a matrix for each cell, where we get gene counts and protein counts</a:t>
            </a:r>
          </a:p>
          <a:p>
            <a:pPr>
              <a:defRPr sz="1700"/>
            </a:pPr>
            <a:r>
              <a:rPr dirty="0"/>
              <a:t>NO ZERO INFLATION</a:t>
            </a:r>
            <a:br>
              <a:rPr dirty="0"/>
            </a:br>
            <a:r>
              <a:rPr dirty="0"/>
              <a:t>REFERENCE UMIs FOR PROTEINS!!! </a:t>
            </a:r>
          </a:p>
          <a:p>
            <a:pPr>
              <a:defRPr sz="1700"/>
            </a:pPr>
            <a:r>
              <a:rPr dirty="0"/>
              <a:t>Gene counts are processed according to standard </a:t>
            </a:r>
            <a:r>
              <a:rPr dirty="0" err="1"/>
              <a:t>scRNA</a:t>
            </a:r>
            <a:r>
              <a:rPr dirty="0"/>
              <a:t>-seq protocols </a:t>
            </a:r>
          </a:p>
          <a:p>
            <a:pPr>
              <a:defRPr sz="1700"/>
            </a:pPr>
            <a:r>
              <a:rPr dirty="0"/>
              <a:t>Protein counts are scaled to the centered log ratio, which is a metric used to quantify relative abundances in compositional data. We divide each protein count by the geometric mean within each batch. </a:t>
            </a:r>
          </a:p>
        </p:txBody>
      </p:sp>
    </p:spTree>
    <p:extLst>
      <p:ext uri="{BB962C8B-B14F-4D97-AF65-F5344CB8AC3E}">
        <p14:creationId xmlns:p14="http://schemas.microsoft.com/office/powerpoint/2010/main" val="40534338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37B499E4-4E34-7048-BB46-B9A29E17EA92}" type="slidenum">
              <a:rPr lang="en-US" smtClean="0"/>
              <a:t>28</a:t>
            </a:fld>
            <a:endParaRPr lang="en-US"/>
          </a:p>
        </p:txBody>
      </p:sp>
    </p:spTree>
    <p:extLst>
      <p:ext uri="{BB962C8B-B14F-4D97-AF65-F5344CB8AC3E}">
        <p14:creationId xmlns:p14="http://schemas.microsoft.com/office/powerpoint/2010/main" val="403098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B7F3C3-B81A-AE4B-B1D0-B678E17490C6}" type="slidenum">
              <a:rPr lang="en-US" smtClean="0"/>
              <a:t>35</a:t>
            </a:fld>
            <a:endParaRPr lang="en-US"/>
          </a:p>
        </p:txBody>
      </p:sp>
    </p:spTree>
    <p:extLst>
      <p:ext uri="{BB962C8B-B14F-4D97-AF65-F5344CB8AC3E}">
        <p14:creationId xmlns:p14="http://schemas.microsoft.com/office/powerpoint/2010/main" val="1809475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MMLV Reverse transcriptase adds deoxycytidine at 3’ end of newly synthesize strands</a:t>
            </a:r>
          </a:p>
        </p:txBody>
      </p:sp>
      <p:sp>
        <p:nvSpPr>
          <p:cNvPr id="4" name="Slide Number Placeholder 3"/>
          <p:cNvSpPr>
            <a:spLocks noGrp="1"/>
          </p:cNvSpPr>
          <p:nvPr>
            <p:ph type="sldNum" sz="quarter" idx="5"/>
          </p:nvPr>
        </p:nvSpPr>
        <p:spPr/>
        <p:txBody>
          <a:bodyPr/>
          <a:lstStyle/>
          <a:p>
            <a:fld id="{E0B7F3C3-B81A-AE4B-B1D0-B678E17490C6}" type="slidenum">
              <a:rPr lang="en-US" smtClean="0"/>
              <a:t>10</a:t>
            </a:fld>
            <a:endParaRPr lang="en-US"/>
          </a:p>
        </p:txBody>
      </p:sp>
    </p:spTree>
    <p:extLst>
      <p:ext uri="{BB962C8B-B14F-4D97-AF65-F5344CB8AC3E}">
        <p14:creationId xmlns:p14="http://schemas.microsoft.com/office/powerpoint/2010/main" val="2955147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b="0" i="1" dirty="0">
                <a:solidFill>
                  <a:srgbClr val="222222"/>
                </a:solidFill>
                <a:effectLst/>
                <a:highlight>
                  <a:srgbClr val="FFFFFF"/>
                </a:highlight>
                <a:latin typeface="Harding"/>
              </a:rPr>
              <a:t>TCR</a:t>
            </a:r>
            <a:r>
              <a:rPr lang="el-GR" b="0" i="1" dirty="0">
                <a:solidFill>
                  <a:srgbClr val="222222"/>
                </a:solidFill>
                <a:effectLst/>
                <a:highlight>
                  <a:srgbClr val="FFFFFF"/>
                </a:highlight>
                <a:latin typeface="Harding"/>
              </a:rPr>
              <a:t>α</a:t>
            </a:r>
            <a:r>
              <a:rPr lang="el-GR" b="0" i="0" dirty="0">
                <a:solidFill>
                  <a:srgbClr val="222222"/>
                </a:solidFill>
                <a:effectLst/>
                <a:highlight>
                  <a:srgbClr val="FFFFFF"/>
                </a:highlight>
                <a:latin typeface="Harding"/>
              </a:rPr>
              <a:t> </a:t>
            </a:r>
            <a:r>
              <a:rPr lang="en-US" b="0" i="0" dirty="0">
                <a:solidFill>
                  <a:srgbClr val="222222"/>
                </a:solidFill>
                <a:effectLst/>
                <a:highlight>
                  <a:srgbClr val="FFFFFF"/>
                </a:highlight>
                <a:latin typeface="Harding"/>
              </a:rPr>
              <a:t>and </a:t>
            </a:r>
            <a:r>
              <a:rPr lang="en-US" b="0" i="1" dirty="0">
                <a:solidFill>
                  <a:srgbClr val="222222"/>
                </a:solidFill>
                <a:effectLst/>
                <a:highlight>
                  <a:srgbClr val="FFFFFF"/>
                </a:highlight>
                <a:latin typeface="Harding"/>
              </a:rPr>
              <a:t>TCR</a:t>
            </a:r>
            <a:r>
              <a:rPr lang="el-GR" b="0" i="1" dirty="0">
                <a:solidFill>
                  <a:srgbClr val="222222"/>
                </a:solidFill>
                <a:effectLst/>
                <a:highlight>
                  <a:srgbClr val="FFFFFF"/>
                </a:highlight>
                <a:latin typeface="Harding"/>
              </a:rPr>
              <a:t>β</a:t>
            </a:r>
            <a:r>
              <a:rPr lang="el-GR" b="0" i="0" dirty="0">
                <a:solidFill>
                  <a:srgbClr val="222222"/>
                </a:solidFill>
                <a:effectLst/>
                <a:highlight>
                  <a:srgbClr val="FFFFFF"/>
                </a:highlight>
                <a:latin typeface="Harding"/>
              </a:rPr>
              <a:t> </a:t>
            </a:r>
            <a:r>
              <a:rPr lang="en-US" b="0" i="0" dirty="0">
                <a:solidFill>
                  <a:srgbClr val="222222"/>
                </a:solidFill>
                <a:effectLst/>
                <a:highlight>
                  <a:srgbClr val="FFFFFF"/>
                </a:highlight>
                <a:latin typeface="Harding"/>
              </a:rPr>
              <a:t>transcripts contained within amplified 3′-barcoded WTA products are first enriched by affinity capture using biotinylated oligonucleotide probes targeting sequences that encode the TCR constant regions, and they are then re-amplified with the same universal primer site (UPS) used in the original WTA. This step yields up to a 10</a:t>
            </a:r>
            <a:r>
              <a:rPr lang="en-US" b="0" i="0" baseline="30000" dirty="0">
                <a:solidFill>
                  <a:srgbClr val="222222"/>
                </a:solidFill>
                <a:effectLst/>
                <a:highlight>
                  <a:srgbClr val="FFFFFF"/>
                </a:highlight>
                <a:latin typeface="Harding"/>
              </a:rPr>
              <a:t>4</a:t>
            </a:r>
            <a:r>
              <a:rPr lang="en-US" b="0" i="0" dirty="0">
                <a:solidFill>
                  <a:srgbClr val="222222"/>
                </a:solidFill>
                <a:effectLst/>
                <a:highlight>
                  <a:srgbClr val="FFFFFF"/>
                </a:highlight>
                <a:latin typeface="Harding"/>
              </a:rPr>
              <a:t>-fold enrichment of TCR-encoding fragments, as determined by quantitative PCR (qPCR)</a:t>
            </a:r>
          </a:p>
          <a:p>
            <a:r>
              <a:rPr lang="en-US" b="0" i="0" dirty="0">
                <a:solidFill>
                  <a:srgbClr val="222222"/>
                </a:solidFill>
                <a:effectLst/>
                <a:highlight>
                  <a:srgbClr val="FFFFFF"/>
                </a:highlight>
                <a:latin typeface="Harding"/>
              </a:rPr>
              <a:t>-Next, the amplified pool is selectively modified by primer extension using a set of oligonucleotides comprising a shared 5′ second universal primer site (UPS2) linked to regions specific for each </a:t>
            </a:r>
            <a:r>
              <a:rPr lang="en-US" b="0" i="1" dirty="0">
                <a:solidFill>
                  <a:srgbClr val="222222"/>
                </a:solidFill>
                <a:effectLst/>
                <a:highlight>
                  <a:srgbClr val="FFFFFF"/>
                </a:highlight>
                <a:latin typeface="Harding"/>
              </a:rPr>
              <a:t>TCR</a:t>
            </a:r>
            <a:r>
              <a:rPr lang="el-GR" b="0" i="1" dirty="0">
                <a:solidFill>
                  <a:srgbClr val="222222"/>
                </a:solidFill>
                <a:effectLst/>
                <a:highlight>
                  <a:srgbClr val="FFFFFF"/>
                </a:highlight>
                <a:latin typeface="Harding"/>
              </a:rPr>
              <a:t>α</a:t>
            </a:r>
            <a:r>
              <a:rPr lang="el-GR" b="0" i="0" dirty="0">
                <a:solidFill>
                  <a:srgbClr val="222222"/>
                </a:solidFill>
                <a:effectLst/>
                <a:highlight>
                  <a:srgbClr val="FFFFFF"/>
                </a:highlight>
                <a:latin typeface="Harding"/>
              </a:rPr>
              <a:t> </a:t>
            </a:r>
            <a:r>
              <a:rPr lang="en-US" b="0" i="0" dirty="0">
                <a:solidFill>
                  <a:srgbClr val="222222"/>
                </a:solidFill>
                <a:effectLst/>
                <a:highlight>
                  <a:srgbClr val="FFFFFF"/>
                </a:highlight>
                <a:latin typeface="Harding"/>
              </a:rPr>
              <a:t>or </a:t>
            </a:r>
            <a:r>
              <a:rPr lang="en-US" b="0" i="1" dirty="0">
                <a:solidFill>
                  <a:srgbClr val="222222"/>
                </a:solidFill>
                <a:effectLst/>
                <a:highlight>
                  <a:srgbClr val="FFFFFF"/>
                </a:highlight>
                <a:latin typeface="Harding"/>
              </a:rPr>
              <a:t>TCR</a:t>
            </a:r>
            <a:r>
              <a:rPr lang="el-GR" b="0" i="1" dirty="0">
                <a:solidFill>
                  <a:srgbClr val="222222"/>
                </a:solidFill>
                <a:effectLst/>
                <a:highlight>
                  <a:srgbClr val="FFFFFF"/>
                </a:highlight>
                <a:latin typeface="Harding"/>
              </a:rPr>
              <a:t>β</a:t>
            </a:r>
            <a:r>
              <a:rPr lang="el-GR" b="0" i="0" dirty="0">
                <a:solidFill>
                  <a:srgbClr val="222222"/>
                </a:solidFill>
                <a:effectLst/>
                <a:highlight>
                  <a:srgbClr val="FFFFFF"/>
                </a:highlight>
                <a:latin typeface="Harding"/>
              </a:rPr>
              <a:t> </a:t>
            </a:r>
            <a:r>
              <a:rPr lang="en-US" b="0" i="0" dirty="0">
                <a:solidFill>
                  <a:srgbClr val="222222"/>
                </a:solidFill>
                <a:effectLst/>
                <a:highlight>
                  <a:srgbClr val="FFFFFF"/>
                </a:highlight>
                <a:latin typeface="Harding"/>
              </a:rPr>
              <a:t>variable (V) region.</a:t>
            </a:r>
          </a:p>
          <a:p>
            <a:r>
              <a:rPr lang="en-US" b="0" i="0" dirty="0">
                <a:solidFill>
                  <a:srgbClr val="222222"/>
                </a:solidFill>
                <a:effectLst/>
                <a:highlight>
                  <a:srgbClr val="FFFFFF"/>
                </a:highlight>
                <a:latin typeface="Harding"/>
              </a:rPr>
              <a:t>-The modified products are then further amplified with primers specific for UPS2 and an extended version of the original UPS, which is only present on the 3′ end of the library. This final amplification adds flanking regions of oligonucleotides for sequencing to the </a:t>
            </a:r>
            <a:r>
              <a:rPr lang="en-US" b="0" i="1" dirty="0">
                <a:solidFill>
                  <a:srgbClr val="222222"/>
                </a:solidFill>
                <a:effectLst/>
                <a:highlight>
                  <a:srgbClr val="FFFFFF"/>
                </a:highlight>
                <a:latin typeface="Harding"/>
              </a:rPr>
              <a:t>TCR</a:t>
            </a:r>
            <a:r>
              <a:rPr lang="en-US" b="0" i="0" dirty="0">
                <a:solidFill>
                  <a:srgbClr val="222222"/>
                </a:solidFill>
                <a:effectLst/>
                <a:highlight>
                  <a:srgbClr val="FFFFFF"/>
                </a:highlight>
                <a:latin typeface="Harding"/>
              </a:rPr>
              <a:t>-enriched library (Supplementary Table </a:t>
            </a:r>
            <a:r>
              <a:rPr lang="en-US" b="0" i="0" dirty="0">
                <a:solidFill>
                  <a:srgbClr val="006699"/>
                </a:solidFill>
                <a:effectLst/>
                <a:highlight>
                  <a:srgbClr val="FFFFFF"/>
                </a:highlight>
                <a:latin typeface="Harding"/>
                <a:hlinkClick r:id="rId3"/>
              </a:rPr>
              <a:t>2</a:t>
            </a:r>
            <a:r>
              <a:rPr lang="en-US" b="0" i="0" dirty="0">
                <a:solidFill>
                  <a:srgbClr val="222222"/>
                </a:solidFill>
                <a:effectLst/>
                <a:highlight>
                  <a:srgbClr val="FFFFFF"/>
                </a:highlight>
                <a:latin typeface="Harding"/>
              </a:rPr>
              <a:t>). </a:t>
            </a:r>
          </a:p>
          <a:p>
            <a:r>
              <a:rPr lang="en-US" b="0" i="0" dirty="0">
                <a:solidFill>
                  <a:srgbClr val="222222"/>
                </a:solidFill>
                <a:effectLst/>
                <a:highlight>
                  <a:srgbClr val="FFFFFF"/>
                </a:highlight>
                <a:latin typeface="Harding"/>
              </a:rPr>
              <a:t>-The combination of targeted enrichment and primer extension produces a size-defined, </a:t>
            </a:r>
            <a:r>
              <a:rPr lang="en-US" b="0" i="1" dirty="0">
                <a:solidFill>
                  <a:srgbClr val="222222"/>
                </a:solidFill>
                <a:effectLst/>
                <a:highlight>
                  <a:srgbClr val="FFFFFF"/>
                </a:highlight>
                <a:latin typeface="Harding"/>
              </a:rPr>
              <a:t>CDR3</a:t>
            </a:r>
            <a:r>
              <a:rPr lang="en-US" b="0" i="0" dirty="0">
                <a:solidFill>
                  <a:srgbClr val="222222"/>
                </a:solidFill>
                <a:effectLst/>
                <a:highlight>
                  <a:srgbClr val="FFFFFF"/>
                </a:highlight>
                <a:latin typeface="Harding"/>
              </a:rPr>
              <a:t>-enriched library that does not require additional fragmentation before short-read sequencing (for example, Illumina). The resulting library can then be sequenced using custom primers targeting the constant regions of the </a:t>
            </a:r>
            <a:r>
              <a:rPr lang="en-US" b="0" i="1" dirty="0">
                <a:solidFill>
                  <a:srgbClr val="222222"/>
                </a:solidFill>
                <a:effectLst/>
                <a:highlight>
                  <a:srgbClr val="FFFFFF"/>
                </a:highlight>
                <a:latin typeface="Harding"/>
              </a:rPr>
              <a:t>TCR</a:t>
            </a:r>
            <a:r>
              <a:rPr lang="en-US" b="0" i="0" dirty="0">
                <a:solidFill>
                  <a:srgbClr val="222222"/>
                </a:solidFill>
                <a:effectLst/>
                <a:highlight>
                  <a:srgbClr val="FFFFFF"/>
                </a:highlight>
                <a:latin typeface="Harding"/>
              </a:rPr>
              <a:t> genes to directly recover the </a:t>
            </a:r>
            <a:r>
              <a:rPr lang="en-US" b="0" i="1" dirty="0">
                <a:solidFill>
                  <a:srgbClr val="222222"/>
                </a:solidFill>
                <a:effectLst/>
                <a:highlight>
                  <a:srgbClr val="FFFFFF"/>
                </a:highlight>
                <a:latin typeface="Harding"/>
              </a:rPr>
              <a:t>CDR3</a:t>
            </a:r>
            <a:r>
              <a:rPr lang="en-US" b="0" i="0" dirty="0">
                <a:solidFill>
                  <a:srgbClr val="222222"/>
                </a:solidFill>
                <a:effectLst/>
                <a:highlight>
                  <a:srgbClr val="FFFFFF"/>
                </a:highlight>
                <a:latin typeface="Harding"/>
              </a:rPr>
              <a:t> region</a:t>
            </a:r>
            <a:endParaRPr lang="en-US" dirty="0"/>
          </a:p>
        </p:txBody>
      </p:sp>
      <p:sp>
        <p:nvSpPr>
          <p:cNvPr id="4" name="Slide Number Placeholder 3"/>
          <p:cNvSpPr>
            <a:spLocks noGrp="1"/>
          </p:cNvSpPr>
          <p:nvPr>
            <p:ph type="sldNum" sz="quarter" idx="5"/>
          </p:nvPr>
        </p:nvSpPr>
        <p:spPr/>
        <p:txBody>
          <a:bodyPr/>
          <a:lstStyle/>
          <a:p>
            <a:fld id="{E0B7F3C3-B81A-AE4B-B1D0-B678E17490C6}" type="slidenum">
              <a:rPr lang="en-US" smtClean="0"/>
              <a:t>12</a:t>
            </a:fld>
            <a:endParaRPr lang="en-US"/>
          </a:p>
        </p:txBody>
      </p:sp>
    </p:spTree>
    <p:extLst>
      <p:ext uri="{BB962C8B-B14F-4D97-AF65-F5344CB8AC3E}">
        <p14:creationId xmlns:p14="http://schemas.microsoft.com/office/powerpoint/2010/main" val="3467874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981234-6111-6D44-BC74-8658AA1F988A}" type="slidenum">
              <a:rPr lang="en-US" smtClean="0"/>
              <a:t>15</a:t>
            </a:fld>
            <a:endParaRPr lang="en-US"/>
          </a:p>
        </p:txBody>
      </p:sp>
    </p:spTree>
    <p:extLst>
      <p:ext uri="{BB962C8B-B14F-4D97-AF65-F5344CB8AC3E}">
        <p14:creationId xmlns:p14="http://schemas.microsoft.com/office/powerpoint/2010/main" val="2691451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D1 and D2 are two healthy individuals. Diagonal = shared clones</a:t>
            </a:r>
          </a:p>
        </p:txBody>
      </p:sp>
      <p:sp>
        <p:nvSpPr>
          <p:cNvPr id="4" name="Slide Number Placeholder 3"/>
          <p:cNvSpPr>
            <a:spLocks noGrp="1"/>
          </p:cNvSpPr>
          <p:nvPr>
            <p:ph type="sldNum" sz="quarter" idx="5"/>
          </p:nvPr>
        </p:nvSpPr>
        <p:spPr/>
        <p:txBody>
          <a:bodyPr/>
          <a:lstStyle/>
          <a:p>
            <a:fld id="{E0B7F3C3-B81A-AE4B-B1D0-B678E17490C6}" type="slidenum">
              <a:rPr lang="en-US" smtClean="0"/>
              <a:t>20</a:t>
            </a:fld>
            <a:endParaRPr lang="en-US"/>
          </a:p>
        </p:txBody>
      </p:sp>
    </p:spTree>
    <p:extLst>
      <p:ext uri="{BB962C8B-B14F-4D97-AF65-F5344CB8AC3E}">
        <p14:creationId xmlns:p14="http://schemas.microsoft.com/office/powerpoint/2010/main" val="1279228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Harding"/>
              </a:rPr>
              <a:t>There are several aspects of the T cell response that can be best understood through analysis of the TCR repertoire. Because of the low probability of somatic recombination producing an exact V(D)J rearrangement twice in an individual</a:t>
            </a:r>
            <a:r>
              <a:rPr lang="en-US" b="0" i="0" baseline="30000" dirty="0">
                <a:solidFill>
                  <a:srgbClr val="006699"/>
                </a:solidFill>
                <a:effectLst/>
                <a:latin typeface="Harding"/>
                <a:hlinkClick r:id="rId3" tooltip="Bradley, P. &amp; Thomas, P. G. Using T cell receptor repertoires to understand the principles of adaptive immune recognition. Annu. Rev. Immunol. 37, 547–570 (2019)."/>
              </a:rPr>
              <a:t>3</a:t>
            </a:r>
            <a:r>
              <a:rPr lang="en-US" b="0" i="0" dirty="0">
                <a:solidFill>
                  <a:srgbClr val="222222"/>
                </a:solidFill>
                <a:effectLst/>
                <a:latin typeface="Harding"/>
              </a:rPr>
              <a:t>, the TCR sequence can be used as a unique identifier of T cell clones. This feature is a useful proxy for measuring (1) antigen-driven clonal expansion of T cells as an indicator of antigen specificity and response (Fig. </a:t>
            </a:r>
            <a:r>
              <a:rPr lang="en-US" b="0" i="0" dirty="0">
                <a:solidFill>
                  <a:srgbClr val="006699"/>
                </a:solidFill>
                <a:effectLst/>
                <a:latin typeface="Harding"/>
                <a:hlinkClick r:id="rId4"/>
              </a:rPr>
              <a:t>1a,d</a:t>
            </a:r>
            <a:r>
              <a:rPr lang="en-US" b="0" i="0" dirty="0">
                <a:solidFill>
                  <a:srgbClr val="222222"/>
                </a:solidFill>
                <a:effectLst/>
                <a:latin typeface="Harding"/>
              </a:rPr>
              <a:t>) and (2) longitudinal clonal dynamics and heterogeneity of the T cell response (Fig. </a:t>
            </a:r>
            <a:r>
              <a:rPr lang="en-US" b="0" i="0" dirty="0">
                <a:solidFill>
                  <a:srgbClr val="006699"/>
                </a:solidFill>
                <a:effectLst/>
                <a:latin typeface="Harding"/>
                <a:hlinkClick r:id="rId4"/>
              </a:rPr>
              <a:t>1b,c</a:t>
            </a:r>
            <a:r>
              <a:rPr lang="en-US" b="0" i="0" dirty="0">
                <a:solidFill>
                  <a:srgbClr val="222222"/>
                </a:solidFill>
                <a:effectLst/>
                <a:latin typeface="Harding"/>
              </a:rPr>
              <a:t>). Moreover, joint assessment of the TCR and cellular phenotypes in single cells can provide information on T cell differentiation pathways and the role of TCR sequence and specificity in T cell selection, activation and phenotypic specification (Fig. </a:t>
            </a:r>
            <a:r>
              <a:rPr lang="en-US" b="0" i="0" dirty="0">
                <a:solidFill>
                  <a:srgbClr val="006699"/>
                </a:solidFill>
                <a:effectLst/>
                <a:latin typeface="Harding"/>
                <a:hlinkClick r:id="rId4"/>
              </a:rPr>
              <a:t>1b</a:t>
            </a:r>
            <a:r>
              <a:rPr lang="en-US" b="0" i="0" dirty="0">
                <a:solidFill>
                  <a:srgbClr val="222222"/>
                </a:solidFill>
                <a:effectLst/>
                <a:latin typeface="Harding"/>
              </a:rPr>
              <a:t>). This information is useful not only in understanding the etiology and pathology of immune-mediated diseases, but also in designing therapeutic strategies. For example, tracking TCR diversity in patients across time points can reveal patterns of T cell clonal dynamics that correlate with treatment response or other clinically relevant features, and pairing clonal information with cellular phenotype can identify disease-relevant cell types</a:t>
            </a:r>
            <a:r>
              <a:rPr lang="en-US" b="0" i="0" baseline="30000" dirty="0">
                <a:solidFill>
                  <a:srgbClr val="006699"/>
                </a:solidFill>
                <a:effectLst/>
                <a:latin typeface="Harding"/>
                <a:hlinkClick r:id="rId5" tooltip="Cha, E. et al. Improved survival with T cell clonotype stability after anti-CTLA-4 treatment in cancer patients. Sci. Transl. Med. 6, 238ra70 (2014)."/>
              </a:rPr>
              <a:t>8</a:t>
            </a:r>
            <a:r>
              <a:rPr lang="en-US" b="0" i="0" baseline="30000" dirty="0">
                <a:solidFill>
                  <a:srgbClr val="222222"/>
                </a:solidFill>
                <a:effectLst/>
                <a:latin typeface="Harding"/>
              </a:rPr>
              <a:t>,</a:t>
            </a:r>
            <a:r>
              <a:rPr lang="en-US" b="0" i="0" baseline="30000" dirty="0">
                <a:solidFill>
                  <a:srgbClr val="006699"/>
                </a:solidFill>
                <a:effectLst/>
                <a:latin typeface="Harding"/>
                <a:hlinkClick r:id="rId6" tooltip="Riaz, N. et al. Tumor and microenvironment evolution during immunotherapy with nivolumab. Cell 171, 934–949 (2017)."/>
              </a:rPr>
              <a:t>9</a:t>
            </a:r>
            <a:r>
              <a:rPr lang="en-US" b="0" i="0" baseline="30000" dirty="0">
                <a:solidFill>
                  <a:srgbClr val="222222"/>
                </a:solidFill>
                <a:effectLst/>
                <a:latin typeface="Harding"/>
              </a:rPr>
              <a:t>,</a:t>
            </a:r>
            <a:r>
              <a:rPr lang="en-US" b="0" i="0" baseline="30000" dirty="0">
                <a:solidFill>
                  <a:srgbClr val="006699"/>
                </a:solidFill>
                <a:effectLst/>
                <a:latin typeface="Harding"/>
                <a:hlinkClick r:id="rId7" tooltip="Han, A., Glanville, J., Hansmann, L. &amp; Davis, M. M. Linking T-cell receptor sequence to functional phenotype at the single-cell level. Nat. Biotechnol. 32, 684–692 (2014). This study describes the capture of paired TCRαβ and targeted gene expression in single cells."/>
              </a:rPr>
              <a:t>10</a:t>
            </a:r>
            <a:r>
              <a:rPr lang="en-US" b="0" i="0" baseline="30000" dirty="0">
                <a:solidFill>
                  <a:srgbClr val="222222"/>
                </a:solidFill>
                <a:effectLst/>
                <a:latin typeface="Harding"/>
              </a:rPr>
              <a:t>,</a:t>
            </a:r>
            <a:r>
              <a:rPr lang="en-US" b="0" i="0" baseline="30000" dirty="0">
                <a:solidFill>
                  <a:srgbClr val="006699"/>
                </a:solidFill>
                <a:effectLst/>
                <a:latin typeface="Harding"/>
                <a:hlinkClick r:id="rId8" tooltip="Azizi, E. et al. Single-cell map of diverse immune phenotypes in the breast tumor microenvironment. Cell 174, 1293–1308 (2018)."/>
              </a:rPr>
              <a:t>11</a:t>
            </a:r>
            <a:r>
              <a:rPr lang="en-US" b="0" i="0" baseline="30000" dirty="0">
                <a:solidFill>
                  <a:srgbClr val="222222"/>
                </a:solidFill>
                <a:effectLst/>
                <a:latin typeface="Harding"/>
              </a:rPr>
              <a:t>,</a:t>
            </a:r>
            <a:r>
              <a:rPr lang="en-US" b="0" i="0" baseline="30000" dirty="0">
                <a:solidFill>
                  <a:srgbClr val="006699"/>
                </a:solidFill>
                <a:effectLst/>
                <a:latin typeface="Harding"/>
                <a:hlinkClick r:id="rId9" tooltip="Yost, K. E. et al. Clonal replacement of tumor-specific T cells following PD-1 blockade. Nat. Med. 25, 1251–1259 (2019)."/>
              </a:rPr>
              <a:t>12</a:t>
            </a:r>
            <a:r>
              <a:rPr lang="en-US" b="0" i="0" dirty="0">
                <a:solidFill>
                  <a:srgbClr val="222222"/>
                </a:solidFill>
                <a:effectLst/>
                <a:latin typeface="Harding"/>
              </a:rPr>
              <a:t>.</a:t>
            </a:r>
            <a:endParaRPr lang="en-US" dirty="0"/>
          </a:p>
        </p:txBody>
      </p:sp>
      <p:sp>
        <p:nvSpPr>
          <p:cNvPr id="4" name="Slide Number Placeholder 3"/>
          <p:cNvSpPr>
            <a:spLocks noGrp="1"/>
          </p:cNvSpPr>
          <p:nvPr>
            <p:ph type="sldNum" sz="quarter" idx="5"/>
          </p:nvPr>
        </p:nvSpPr>
        <p:spPr/>
        <p:txBody>
          <a:bodyPr/>
          <a:lstStyle/>
          <a:p>
            <a:fld id="{E0B7F3C3-B81A-AE4B-B1D0-B678E17490C6}" type="slidenum">
              <a:rPr lang="en-US" smtClean="0"/>
              <a:t>22</a:t>
            </a:fld>
            <a:endParaRPr lang="en-US"/>
          </a:p>
        </p:txBody>
      </p:sp>
    </p:spTree>
    <p:extLst>
      <p:ext uri="{BB962C8B-B14F-4D97-AF65-F5344CB8AC3E}">
        <p14:creationId xmlns:p14="http://schemas.microsoft.com/office/powerpoint/2010/main" val="1309921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sergio</a:t>
            </a:r>
            <a:endParaRPr lang="en-US" dirty="0"/>
          </a:p>
        </p:txBody>
      </p:sp>
      <p:sp>
        <p:nvSpPr>
          <p:cNvPr id="4" name="Slide Number Placeholder 3"/>
          <p:cNvSpPr>
            <a:spLocks noGrp="1"/>
          </p:cNvSpPr>
          <p:nvPr>
            <p:ph type="sldNum" sz="quarter" idx="5"/>
          </p:nvPr>
        </p:nvSpPr>
        <p:spPr/>
        <p:txBody>
          <a:bodyPr/>
          <a:lstStyle/>
          <a:p>
            <a:fld id="{E0B7F3C3-B81A-AE4B-B1D0-B678E17490C6}" type="slidenum">
              <a:rPr lang="en-US" smtClean="0"/>
              <a:t>23</a:t>
            </a:fld>
            <a:endParaRPr lang="en-US"/>
          </a:p>
        </p:txBody>
      </p:sp>
    </p:spTree>
    <p:extLst>
      <p:ext uri="{BB962C8B-B14F-4D97-AF65-F5344CB8AC3E}">
        <p14:creationId xmlns:p14="http://schemas.microsoft.com/office/powerpoint/2010/main" val="660863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noRot="1" noChangeAspect="1"/>
          </p:cNvSpPr>
          <p:nvPr>
            <p:ph type="sldImg"/>
          </p:nvPr>
        </p:nvSpPr>
        <p:spPr>
          <a:prstGeom prst="rect">
            <a:avLst/>
          </a:prstGeom>
        </p:spPr>
        <p:txBody>
          <a:bodyPr/>
          <a:lstStyle/>
          <a:p>
            <a:endParaRPr/>
          </a:p>
        </p:txBody>
      </p:sp>
      <p:sp>
        <p:nvSpPr>
          <p:cNvPr id="156" name="Shape 156"/>
          <p:cNvSpPr>
            <a:spLocks noGrp="1"/>
          </p:cNvSpPr>
          <p:nvPr>
            <p:ph type="body" sz="quarter" idx="1"/>
          </p:nvPr>
        </p:nvSpPr>
        <p:spPr>
          <a:prstGeom prst="rect">
            <a:avLst/>
          </a:prstGeom>
        </p:spPr>
        <p:txBody>
          <a:bodyPr/>
          <a:lstStyle/>
          <a:p>
            <a:pPr>
              <a:defRPr sz="1600">
                <a:latin typeface="Avenir Book"/>
                <a:ea typeface="Avenir Book"/>
                <a:cs typeface="Avenir Book"/>
                <a:sym typeface="Avenir Book"/>
              </a:defRPr>
            </a:pPr>
            <a:r>
              <a:t>To achieve this, I turned to a then-novel method, CITE-seq and REAP-seq, which showed that you can build on existing single cell transcriptomics methods to capture protein levels at the same time using DNA-barcoded antibodies. </a:t>
            </a:r>
          </a:p>
          <a:p>
            <a:pPr>
              <a:defRPr sz="1600">
                <a:latin typeface="Avenir Book"/>
                <a:ea typeface="Avenir Book"/>
                <a:cs typeface="Avenir Book"/>
                <a:sym typeface="Avenir Book"/>
              </a:defRPr>
            </a:pPr>
            <a:r>
              <a:t>But these method were only applicable to cell surface protein targets. </a:t>
            </a:r>
          </a:p>
          <a:p>
            <a:pPr>
              <a:defRPr sz="1600">
                <a:latin typeface="Avenir Book"/>
                <a:ea typeface="Avenir Book"/>
                <a:cs typeface="Avenir Book"/>
                <a:sym typeface="Avenir Book"/>
              </a:defRPr>
            </a:pPr>
            <a:endParaRPr/>
          </a:p>
          <a:p>
            <a:pPr>
              <a:defRPr sz="1600">
                <a:latin typeface="Avenir Book"/>
                <a:ea typeface="Avenir Book"/>
                <a:cs typeface="Avenir Book"/>
                <a:sym typeface="Avenir Book"/>
              </a:defRPr>
            </a:pPr>
            <a:endParaRPr/>
          </a:p>
          <a:p>
            <a:pPr>
              <a:defRPr sz="1600">
                <a:latin typeface="Avenir Book"/>
                <a:ea typeface="Avenir Book"/>
                <a:cs typeface="Avenir Book"/>
                <a:sym typeface="Avenir Book"/>
              </a:defRPr>
            </a:pPr>
            <a:r>
              <a:t>We solved several challenges to arrive at intranuclear CITE-seq, or inCITE-seq. I will describe how we adapted DNA-barcoded antibodies to measure intranuclear protein targets in a method called intranuclear CITE-seq, or inCITE-seq by overcoming key experimental challenges, and how we used this data to study how gene expression patterns genome-wide are impacted by regulatory proteins. </a:t>
            </a:r>
          </a:p>
        </p:txBody>
      </p:sp>
    </p:spTree>
    <p:extLst>
      <p:ext uri="{BB962C8B-B14F-4D97-AF65-F5344CB8AC3E}">
        <p14:creationId xmlns:p14="http://schemas.microsoft.com/office/powerpoint/2010/main" val="3836238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Shape 193"/>
          <p:cNvSpPr>
            <a:spLocks noGrp="1" noRot="1" noChangeAspect="1"/>
          </p:cNvSpPr>
          <p:nvPr>
            <p:ph type="sldImg"/>
          </p:nvPr>
        </p:nvSpPr>
        <p:spPr>
          <a:prstGeom prst="rect">
            <a:avLst/>
          </a:prstGeom>
        </p:spPr>
        <p:txBody>
          <a:bodyPr/>
          <a:lstStyle/>
          <a:p>
            <a:endParaRPr/>
          </a:p>
        </p:txBody>
      </p:sp>
      <p:sp>
        <p:nvSpPr>
          <p:cNvPr id="194" name="Shape 194"/>
          <p:cNvSpPr>
            <a:spLocks noGrp="1"/>
          </p:cNvSpPr>
          <p:nvPr>
            <p:ph type="body" sz="quarter" idx="1"/>
          </p:nvPr>
        </p:nvSpPr>
        <p:spPr>
          <a:prstGeom prst="rect">
            <a:avLst/>
          </a:prstGeom>
        </p:spPr>
        <p:txBody>
          <a:bodyPr/>
          <a:lstStyle/>
          <a:p>
            <a:pPr>
              <a:defRPr sz="1600">
                <a:latin typeface="Avenir Book"/>
                <a:ea typeface="Avenir Book"/>
                <a:cs typeface="Avenir Book"/>
                <a:sym typeface="Avenir Book"/>
              </a:defRPr>
            </a:pPr>
            <a:r>
              <a:t>To achieve this, I turned to a then-novel method, CITE-seq and REAP-seq, which showed that you can build on existing single cell transcriptomics methods to capture protein levels at the same time using DNA-barcoded antibodies. </a:t>
            </a:r>
          </a:p>
          <a:p>
            <a:pPr>
              <a:defRPr sz="1600">
                <a:latin typeface="Avenir Book"/>
                <a:ea typeface="Avenir Book"/>
                <a:cs typeface="Avenir Book"/>
                <a:sym typeface="Avenir Book"/>
              </a:defRPr>
            </a:pPr>
            <a:r>
              <a:t>But these method were only applicable to cell surface protein targets. </a:t>
            </a:r>
          </a:p>
          <a:p>
            <a:pPr>
              <a:defRPr sz="1600">
                <a:latin typeface="Avenir Book"/>
                <a:ea typeface="Avenir Book"/>
                <a:cs typeface="Avenir Book"/>
                <a:sym typeface="Avenir Book"/>
              </a:defRPr>
            </a:pPr>
            <a:endParaRPr/>
          </a:p>
          <a:p>
            <a:pPr>
              <a:defRPr sz="1600">
                <a:latin typeface="Avenir Book"/>
                <a:ea typeface="Avenir Book"/>
                <a:cs typeface="Avenir Book"/>
                <a:sym typeface="Avenir Book"/>
              </a:defRPr>
            </a:pPr>
            <a:endParaRPr/>
          </a:p>
          <a:p>
            <a:pPr>
              <a:defRPr sz="1600">
                <a:latin typeface="Avenir Book"/>
                <a:ea typeface="Avenir Book"/>
                <a:cs typeface="Avenir Book"/>
                <a:sym typeface="Avenir Book"/>
              </a:defRPr>
            </a:pPr>
            <a:r>
              <a:t>We solved several challenges to arrive at intranuclear CITE-seq, or inCITE-seq. I will describe how we adapted DNA-barcoded antibodies to measure intranuclear protein targets in a method called intranuclear CITE-seq, or inCITE-seq by overcoming key experimental challenges, and how we used this data to study how gene expression patterns genome-wide are impacted by regulatory proteins. </a:t>
            </a:r>
          </a:p>
        </p:txBody>
      </p:sp>
    </p:spTree>
    <p:extLst>
      <p:ext uri="{BB962C8B-B14F-4D97-AF65-F5344CB8AC3E}">
        <p14:creationId xmlns:p14="http://schemas.microsoft.com/office/powerpoint/2010/main" val="2046628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6B839-5B98-6345-982F-E77DB490E4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E2B191F-4C0C-0C4A-B89E-9719E369F1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B1D0895-DB29-354D-9736-4C3D5A3747A7}"/>
              </a:ext>
            </a:extLst>
          </p:cNvPr>
          <p:cNvSpPr>
            <a:spLocks noGrp="1"/>
          </p:cNvSpPr>
          <p:nvPr>
            <p:ph type="dt" sz="half" idx="10"/>
          </p:nvPr>
        </p:nvSpPr>
        <p:spPr/>
        <p:txBody>
          <a:bodyPr/>
          <a:lstStyle/>
          <a:p>
            <a:fld id="{57200AAF-FBA6-7B4C-9E7A-1BEF4C79CD85}" type="datetimeFigureOut">
              <a:rPr lang="en-US" smtClean="0"/>
              <a:t>7/16/24</a:t>
            </a:fld>
            <a:endParaRPr lang="en-US"/>
          </a:p>
        </p:txBody>
      </p:sp>
      <p:sp>
        <p:nvSpPr>
          <p:cNvPr id="5" name="Footer Placeholder 4">
            <a:extLst>
              <a:ext uri="{FF2B5EF4-FFF2-40B4-BE49-F238E27FC236}">
                <a16:creationId xmlns:a16="http://schemas.microsoft.com/office/drawing/2014/main" id="{778F512C-8D8C-B248-826F-87E6A6AE90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4EFA3-D347-004E-890B-FAC298695D48}"/>
              </a:ext>
            </a:extLst>
          </p:cNvPr>
          <p:cNvSpPr>
            <a:spLocks noGrp="1"/>
          </p:cNvSpPr>
          <p:nvPr>
            <p:ph type="sldNum" sz="quarter" idx="12"/>
          </p:nvPr>
        </p:nvSpPr>
        <p:spPr/>
        <p:txBody>
          <a:bodyPr/>
          <a:lstStyle/>
          <a:p>
            <a:fld id="{B6362D29-E899-364C-8942-91A26E5FA89C}" type="slidenum">
              <a:rPr lang="en-US" smtClean="0"/>
              <a:t>‹#›</a:t>
            </a:fld>
            <a:endParaRPr lang="en-US"/>
          </a:p>
        </p:txBody>
      </p:sp>
    </p:spTree>
    <p:extLst>
      <p:ext uri="{BB962C8B-B14F-4D97-AF65-F5344CB8AC3E}">
        <p14:creationId xmlns:p14="http://schemas.microsoft.com/office/powerpoint/2010/main" val="236360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7A022-A468-CB4F-AC79-4A0F26FB94B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8FA4F11-AB61-744B-84F0-FADC7581A18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E622CB-4D1D-7040-8637-4C400FF491FC}"/>
              </a:ext>
            </a:extLst>
          </p:cNvPr>
          <p:cNvSpPr>
            <a:spLocks noGrp="1"/>
          </p:cNvSpPr>
          <p:nvPr>
            <p:ph type="dt" sz="half" idx="10"/>
          </p:nvPr>
        </p:nvSpPr>
        <p:spPr/>
        <p:txBody>
          <a:bodyPr/>
          <a:lstStyle/>
          <a:p>
            <a:fld id="{57200AAF-FBA6-7B4C-9E7A-1BEF4C79CD85}" type="datetimeFigureOut">
              <a:rPr lang="en-US" smtClean="0"/>
              <a:t>7/16/24</a:t>
            </a:fld>
            <a:endParaRPr lang="en-US"/>
          </a:p>
        </p:txBody>
      </p:sp>
      <p:sp>
        <p:nvSpPr>
          <p:cNvPr id="5" name="Footer Placeholder 4">
            <a:extLst>
              <a:ext uri="{FF2B5EF4-FFF2-40B4-BE49-F238E27FC236}">
                <a16:creationId xmlns:a16="http://schemas.microsoft.com/office/drawing/2014/main" id="{9750084C-BE5F-1340-82B3-D27B83593C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B9DD12-7B29-BA48-ADB2-8C4D0533E5F5}"/>
              </a:ext>
            </a:extLst>
          </p:cNvPr>
          <p:cNvSpPr>
            <a:spLocks noGrp="1"/>
          </p:cNvSpPr>
          <p:nvPr>
            <p:ph type="sldNum" sz="quarter" idx="12"/>
          </p:nvPr>
        </p:nvSpPr>
        <p:spPr/>
        <p:txBody>
          <a:bodyPr/>
          <a:lstStyle/>
          <a:p>
            <a:fld id="{B6362D29-E899-364C-8942-91A26E5FA89C}" type="slidenum">
              <a:rPr lang="en-US" smtClean="0"/>
              <a:t>‹#›</a:t>
            </a:fld>
            <a:endParaRPr lang="en-US"/>
          </a:p>
        </p:txBody>
      </p:sp>
    </p:spTree>
    <p:extLst>
      <p:ext uri="{BB962C8B-B14F-4D97-AF65-F5344CB8AC3E}">
        <p14:creationId xmlns:p14="http://schemas.microsoft.com/office/powerpoint/2010/main" val="3773262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D250C3-2ADF-7D41-B32A-5D021B6D79B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0431D7F-88C8-C542-A6DC-4FBA158C8A4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7F2928-9475-4748-ADFE-195174DD8DC1}"/>
              </a:ext>
            </a:extLst>
          </p:cNvPr>
          <p:cNvSpPr>
            <a:spLocks noGrp="1"/>
          </p:cNvSpPr>
          <p:nvPr>
            <p:ph type="dt" sz="half" idx="10"/>
          </p:nvPr>
        </p:nvSpPr>
        <p:spPr/>
        <p:txBody>
          <a:bodyPr/>
          <a:lstStyle/>
          <a:p>
            <a:fld id="{57200AAF-FBA6-7B4C-9E7A-1BEF4C79CD85}" type="datetimeFigureOut">
              <a:rPr lang="en-US" smtClean="0"/>
              <a:t>7/16/24</a:t>
            </a:fld>
            <a:endParaRPr lang="en-US"/>
          </a:p>
        </p:txBody>
      </p:sp>
      <p:sp>
        <p:nvSpPr>
          <p:cNvPr id="5" name="Footer Placeholder 4">
            <a:extLst>
              <a:ext uri="{FF2B5EF4-FFF2-40B4-BE49-F238E27FC236}">
                <a16:creationId xmlns:a16="http://schemas.microsoft.com/office/drawing/2014/main" id="{5DD4F793-5C82-6440-A431-CEECCC1B7D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AC679B-A0D8-9945-9213-07A471822ACA}"/>
              </a:ext>
            </a:extLst>
          </p:cNvPr>
          <p:cNvSpPr>
            <a:spLocks noGrp="1"/>
          </p:cNvSpPr>
          <p:nvPr>
            <p:ph type="sldNum" sz="quarter" idx="12"/>
          </p:nvPr>
        </p:nvSpPr>
        <p:spPr/>
        <p:txBody>
          <a:bodyPr/>
          <a:lstStyle/>
          <a:p>
            <a:fld id="{B6362D29-E899-364C-8942-91A26E5FA89C}" type="slidenum">
              <a:rPr lang="en-US" smtClean="0"/>
              <a:t>‹#›</a:t>
            </a:fld>
            <a:endParaRPr lang="en-US"/>
          </a:p>
        </p:txBody>
      </p:sp>
    </p:spTree>
    <p:extLst>
      <p:ext uri="{BB962C8B-B14F-4D97-AF65-F5344CB8AC3E}">
        <p14:creationId xmlns:p14="http://schemas.microsoft.com/office/powerpoint/2010/main" val="17027730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Content slide option 2">
    <p:spTree>
      <p:nvGrpSpPr>
        <p:cNvPr id="1" name=""/>
        <p:cNvGrpSpPr/>
        <p:nvPr/>
      </p:nvGrpSpPr>
      <p:grpSpPr>
        <a:xfrm>
          <a:off x="0" y="0"/>
          <a:ext cx="0" cy="0"/>
          <a:chOff x="0" y="0"/>
          <a:chExt cx="0" cy="0"/>
        </a:xfrm>
      </p:grpSpPr>
      <p:pic>
        <p:nvPicPr>
          <p:cNvPr id="11" name="Picture 10" descr="emergence_ppt.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Rectangle 4"/>
          <p:cNvSpPr/>
          <p:nvPr userDrawn="1"/>
        </p:nvSpPr>
        <p:spPr>
          <a:xfrm>
            <a:off x="0" y="914400"/>
            <a:ext cx="12192000" cy="5943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133C68"/>
              </a:solidFill>
            </a:endParaRPr>
          </a:p>
        </p:txBody>
      </p:sp>
      <p:sp>
        <p:nvSpPr>
          <p:cNvPr id="4" name="Text Placeholder 2"/>
          <p:cNvSpPr>
            <a:spLocks noGrp="1"/>
          </p:cNvSpPr>
          <p:nvPr>
            <p:ph type="body" idx="1"/>
          </p:nvPr>
        </p:nvSpPr>
        <p:spPr>
          <a:xfrm>
            <a:off x="609608" y="914401"/>
            <a:ext cx="10972792" cy="5091288"/>
          </a:xfrm>
        </p:spPr>
        <p:txBody>
          <a:bodyPr anchor="t">
            <a:normAutofit/>
          </a:bodyPr>
          <a:lstStyle>
            <a:lvl1pPr marL="380990" indent="-380990" algn="l">
              <a:lnSpc>
                <a:spcPct val="100000"/>
              </a:lnSpc>
              <a:buFont typeface="Arial"/>
              <a:buChar char="•"/>
              <a:defRPr sz="1867" baseline="0">
                <a:solidFill>
                  <a:srgbClr val="185485"/>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pic>
        <p:nvPicPr>
          <p:cNvPr id="8" name="Picture 7" descr="Shalek_logo.jp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47782" y="6319295"/>
            <a:ext cx="1931735" cy="420172"/>
          </a:xfrm>
          <a:prstGeom prst="rect">
            <a:avLst/>
          </a:prstGeom>
        </p:spPr>
      </p:pic>
      <p:sp>
        <p:nvSpPr>
          <p:cNvPr id="6" name="Title 1"/>
          <p:cNvSpPr>
            <a:spLocks noGrp="1"/>
          </p:cNvSpPr>
          <p:nvPr>
            <p:ph type="title"/>
          </p:nvPr>
        </p:nvSpPr>
        <p:spPr>
          <a:xfrm>
            <a:off x="609600" y="180624"/>
            <a:ext cx="10972800" cy="733777"/>
          </a:xfrm>
        </p:spPr>
        <p:txBody>
          <a:bodyPr>
            <a:normAutofit/>
          </a:bodyPr>
          <a:lstStyle>
            <a:lvl1pPr>
              <a:defRPr sz="2667"/>
            </a:lvl1pPr>
          </a:lstStyle>
          <a:p>
            <a:r>
              <a:rPr lang="en-US"/>
              <a:t>Click to edit Master title style</a:t>
            </a:r>
            <a:endParaRPr lang="en-US" dirty="0"/>
          </a:p>
        </p:txBody>
      </p:sp>
      <p:sp>
        <p:nvSpPr>
          <p:cNvPr id="10" name="Footer Placeholder 4"/>
          <p:cNvSpPr>
            <a:spLocks noGrp="1"/>
          </p:cNvSpPr>
          <p:nvPr>
            <p:ph type="ftr" sz="quarter" idx="11"/>
          </p:nvPr>
        </p:nvSpPr>
        <p:spPr>
          <a:xfrm>
            <a:off x="2164316" y="6356354"/>
            <a:ext cx="7863368" cy="365125"/>
          </a:xfrm>
          <a:prstGeom prst="rect">
            <a:avLst/>
          </a:prstGeom>
        </p:spPr>
        <p:txBody>
          <a:bodyPr/>
          <a:lstStyle>
            <a:lvl1pPr algn="ctr">
              <a:defRPr sz="1333">
                <a:solidFill>
                  <a:srgbClr val="133C68"/>
                </a:solidFill>
                <a:latin typeface="Arial" charset="0"/>
                <a:ea typeface="Arial" charset="0"/>
                <a:cs typeface="Arial" charset="0"/>
              </a:defRPr>
            </a:lvl1pPr>
          </a:lstStyle>
          <a:p>
            <a:r>
              <a:rPr lang="en-US"/>
              <a:t>Footer</a:t>
            </a:r>
            <a:endParaRPr lang="en-US" dirty="0"/>
          </a:p>
        </p:txBody>
      </p:sp>
      <p:sp>
        <p:nvSpPr>
          <p:cNvPr id="12" name="Slide Number Placeholder 5"/>
          <p:cNvSpPr>
            <a:spLocks noGrp="1"/>
          </p:cNvSpPr>
          <p:nvPr>
            <p:ph type="sldNum" sz="quarter" idx="12"/>
          </p:nvPr>
        </p:nvSpPr>
        <p:spPr>
          <a:xfrm>
            <a:off x="11313042" y="6356354"/>
            <a:ext cx="675759" cy="365125"/>
          </a:xfrm>
          <a:prstGeom prst="rect">
            <a:avLst/>
          </a:prstGeom>
        </p:spPr>
        <p:txBody>
          <a:bodyPr/>
          <a:lstStyle>
            <a:lvl1pPr algn="r">
              <a:defRPr sz="1333">
                <a:solidFill>
                  <a:srgbClr val="133C68"/>
                </a:solidFill>
                <a:latin typeface="Arial" charset="0"/>
                <a:ea typeface="Arial" charset="0"/>
                <a:cs typeface="Arial" charset="0"/>
              </a:defRPr>
            </a:lvl1pPr>
          </a:lstStyle>
          <a:p>
            <a:fld id="{982F46DF-238F-F546-98B7-70B77862DA13}" type="slidenum">
              <a:rPr lang="en-US" smtClean="0"/>
              <a:pPr/>
              <a:t>‹#›</a:t>
            </a:fld>
            <a:endParaRPr lang="en-US" dirty="0"/>
          </a:p>
        </p:txBody>
      </p:sp>
    </p:spTree>
    <p:extLst>
      <p:ext uri="{BB962C8B-B14F-4D97-AF65-F5344CB8AC3E}">
        <p14:creationId xmlns:p14="http://schemas.microsoft.com/office/powerpoint/2010/main" val="1695406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17" name="Title Text"/>
          <p:cNvSpPr txBox="1">
            <a:spLocks noGrp="1"/>
          </p:cNvSpPr>
          <p:nvPr>
            <p:ph type="title"/>
          </p:nvPr>
        </p:nvSpPr>
        <p:spPr>
          <a:xfrm>
            <a:off x="2024063" y="267891"/>
            <a:ext cx="8143875" cy="821532"/>
          </a:xfrm>
          <a:prstGeom prst="rect">
            <a:avLst/>
          </a:prstGeom>
        </p:spPr>
        <p:txBody>
          <a:bodyPr lIns="71437" tIns="71437" rIns="71437" bIns="71437"/>
          <a:lstStyle>
            <a:lvl1pPr defTabSz="410766">
              <a:defRPr sz="2500">
                <a:latin typeface="Avenir Book"/>
                <a:ea typeface="Avenir Book"/>
                <a:cs typeface="Avenir Book"/>
                <a:sym typeface="Avenir Book"/>
              </a:defRPr>
            </a:lvl1pPr>
          </a:lstStyle>
          <a:p>
            <a:r>
              <a:t>Title Text</a:t>
            </a:r>
          </a:p>
        </p:txBody>
      </p:sp>
      <p:sp>
        <p:nvSpPr>
          <p:cNvPr id="118" name="Body Level One…"/>
          <p:cNvSpPr txBox="1">
            <a:spLocks noGrp="1"/>
          </p:cNvSpPr>
          <p:nvPr>
            <p:ph type="body" sz="quarter" idx="1"/>
          </p:nvPr>
        </p:nvSpPr>
        <p:spPr>
          <a:xfrm>
            <a:off x="2524687" y="1587170"/>
            <a:ext cx="7358063" cy="1890913"/>
          </a:xfrm>
          <a:prstGeom prst="rect">
            <a:avLst/>
          </a:prstGeom>
        </p:spPr>
        <p:txBody>
          <a:bodyPr lIns="71437" tIns="71437" rIns="71437" bIns="71437" anchor="t"/>
          <a:lstStyle>
            <a:lvl1pPr marL="0" indent="0" defTabSz="410766">
              <a:spcBef>
                <a:spcPts val="0"/>
              </a:spcBef>
              <a:buSzTx/>
              <a:buNone/>
              <a:defRPr>
                <a:latin typeface="Avenir Book"/>
                <a:ea typeface="Avenir Book"/>
                <a:cs typeface="Avenir Book"/>
                <a:sym typeface="Avenir Book"/>
              </a:defRPr>
            </a:lvl1pPr>
            <a:lvl2pPr marL="0" indent="0" defTabSz="410766">
              <a:spcBef>
                <a:spcPts val="0"/>
              </a:spcBef>
              <a:buSzTx/>
              <a:buNone/>
              <a:defRPr>
                <a:latin typeface="Avenir Book"/>
                <a:ea typeface="Avenir Book"/>
                <a:cs typeface="Avenir Book"/>
                <a:sym typeface="Avenir Book"/>
              </a:defRPr>
            </a:lvl2pPr>
            <a:lvl3pPr marL="0" indent="0" defTabSz="410766">
              <a:spcBef>
                <a:spcPts val="0"/>
              </a:spcBef>
              <a:buSzTx/>
              <a:buNone/>
              <a:defRPr>
                <a:latin typeface="Avenir Book"/>
                <a:ea typeface="Avenir Book"/>
                <a:cs typeface="Avenir Book"/>
                <a:sym typeface="Avenir Book"/>
              </a:defRPr>
            </a:lvl3pPr>
            <a:lvl4pPr marL="0" indent="0" defTabSz="410766">
              <a:spcBef>
                <a:spcPts val="0"/>
              </a:spcBef>
              <a:buSzTx/>
              <a:buNone/>
              <a:defRPr>
                <a:latin typeface="Avenir Book"/>
                <a:ea typeface="Avenir Book"/>
                <a:cs typeface="Avenir Book"/>
                <a:sym typeface="Avenir Book"/>
              </a:defRPr>
            </a:lvl4pPr>
            <a:lvl5pPr marL="0" indent="0" defTabSz="410766">
              <a:spcBef>
                <a:spcPts val="0"/>
              </a:spcBef>
              <a:buSzTx/>
              <a:buNone/>
              <a:defRPr>
                <a:latin typeface="Avenir Book"/>
                <a:ea typeface="Avenir Book"/>
                <a:cs typeface="Avenir Book"/>
                <a:sym typeface="Avenir Book"/>
              </a:defRPr>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5033367" y="6396633"/>
            <a:ext cx="2134196" cy="261938"/>
          </a:xfrm>
          <a:prstGeom prst="rect">
            <a:avLst/>
          </a:prstGeom>
        </p:spPr>
        <p:txBody>
          <a:bodyPr wrap="square" lIns="71437" tIns="71437" rIns="71437" bIns="71437" anchor="ctr"/>
          <a:lstStyle>
            <a:lvl1pPr defTabSz="410766">
              <a:defRPr sz="1100">
                <a:solidFill>
                  <a:srgbClr val="5E5E5E"/>
                </a:solidFill>
                <a:latin typeface="Avenir Book"/>
                <a:ea typeface="Avenir Book"/>
                <a:cs typeface="Avenir Book"/>
                <a:sym typeface="Avenir Book"/>
              </a:defRPr>
            </a:lvl1pPr>
          </a:lstStyle>
          <a:p>
            <a:fld id="{86CB4B4D-7CA3-9044-876B-883B54F8677D}" type="slidenum">
              <a:t>‹#›</a:t>
            </a:fld>
            <a:endParaRPr/>
          </a:p>
        </p:txBody>
      </p:sp>
    </p:spTree>
    <p:extLst>
      <p:ext uri="{BB962C8B-B14F-4D97-AF65-F5344CB8AC3E}">
        <p14:creationId xmlns:p14="http://schemas.microsoft.com/office/powerpoint/2010/main" val="325849436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69792985"/>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Content slide option 2">
    <p:spTree>
      <p:nvGrpSpPr>
        <p:cNvPr id="1" name=""/>
        <p:cNvGrpSpPr/>
        <p:nvPr/>
      </p:nvGrpSpPr>
      <p:grpSpPr>
        <a:xfrm>
          <a:off x="0" y="0"/>
          <a:ext cx="0" cy="0"/>
          <a:chOff x="0" y="0"/>
          <a:chExt cx="0" cy="0"/>
        </a:xfrm>
      </p:grpSpPr>
      <p:pic>
        <p:nvPicPr>
          <p:cNvPr id="11" name="Picture 10" descr="emergence_ppt.jpg"/>
          <p:cNvPicPr>
            <a:picLocks noChangeAspect="1"/>
          </p:cNvPicPr>
          <p:nvPr/>
        </p:nvPicPr>
        <p:blipFill>
          <a:blip r:embed="rId2" cstate="print">
            <a:alphaModFix amt="7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Rectangle 4"/>
          <p:cNvSpPr/>
          <p:nvPr/>
        </p:nvSpPr>
        <p:spPr>
          <a:xfrm>
            <a:off x="0" y="914400"/>
            <a:ext cx="12192000" cy="5943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133C68"/>
              </a:solidFill>
            </a:endParaRPr>
          </a:p>
        </p:txBody>
      </p:sp>
      <p:sp>
        <p:nvSpPr>
          <p:cNvPr id="4" name="Text Placeholder 2"/>
          <p:cNvSpPr>
            <a:spLocks noGrp="1"/>
          </p:cNvSpPr>
          <p:nvPr>
            <p:ph type="body" idx="1"/>
          </p:nvPr>
        </p:nvSpPr>
        <p:spPr>
          <a:xfrm>
            <a:off x="609608" y="914401"/>
            <a:ext cx="10972792" cy="5091288"/>
          </a:xfrm>
        </p:spPr>
        <p:txBody>
          <a:bodyPr anchor="t">
            <a:normAutofit/>
          </a:bodyPr>
          <a:lstStyle>
            <a:lvl1pPr marL="380990" indent="-380990" algn="l">
              <a:lnSpc>
                <a:spcPct val="100000"/>
              </a:lnSpc>
              <a:buFont typeface="Arial"/>
              <a:buChar char="•"/>
              <a:defRPr sz="2400" baseline="0">
                <a:solidFill>
                  <a:srgbClr val="185485"/>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pic>
        <p:nvPicPr>
          <p:cNvPr id="8" name="Picture 7" descr="Shalek_logo.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7782" y="6319295"/>
            <a:ext cx="1931735" cy="420172"/>
          </a:xfrm>
          <a:prstGeom prst="rect">
            <a:avLst/>
          </a:prstGeom>
        </p:spPr>
      </p:pic>
      <p:sp>
        <p:nvSpPr>
          <p:cNvPr id="6" name="Title 1"/>
          <p:cNvSpPr>
            <a:spLocks noGrp="1"/>
          </p:cNvSpPr>
          <p:nvPr>
            <p:ph type="title"/>
          </p:nvPr>
        </p:nvSpPr>
        <p:spPr>
          <a:xfrm>
            <a:off x="0" y="180624"/>
            <a:ext cx="12192000" cy="733777"/>
          </a:xfrm>
        </p:spPr>
        <p:txBody>
          <a:bodyPr>
            <a:normAutofit/>
          </a:bodyPr>
          <a:lstStyle>
            <a:lvl1pPr>
              <a:defRPr sz="2667"/>
            </a:lvl1pPr>
          </a:lstStyle>
          <a:p>
            <a:r>
              <a:rPr lang="en-US"/>
              <a:t>Click to edit Master title style</a:t>
            </a:r>
            <a:endParaRPr lang="en-US" dirty="0"/>
          </a:p>
        </p:txBody>
      </p:sp>
      <p:sp>
        <p:nvSpPr>
          <p:cNvPr id="12" name="Slide Number Placeholder 5"/>
          <p:cNvSpPr>
            <a:spLocks noGrp="1"/>
          </p:cNvSpPr>
          <p:nvPr>
            <p:ph type="sldNum" sz="quarter" idx="12"/>
          </p:nvPr>
        </p:nvSpPr>
        <p:spPr>
          <a:xfrm>
            <a:off x="11313042" y="6356354"/>
            <a:ext cx="675759" cy="365125"/>
          </a:xfrm>
          <a:prstGeom prst="rect">
            <a:avLst/>
          </a:prstGeom>
        </p:spPr>
        <p:txBody>
          <a:bodyPr/>
          <a:lstStyle>
            <a:lvl1pPr algn="r">
              <a:defRPr sz="1333">
                <a:solidFill>
                  <a:srgbClr val="133C68"/>
                </a:solidFill>
                <a:latin typeface="Arial" charset="0"/>
                <a:ea typeface="Arial" charset="0"/>
                <a:cs typeface="Arial" charset="0"/>
              </a:defRPr>
            </a:lvl1pPr>
          </a:lstStyle>
          <a:p>
            <a:fld id="{982F46DF-238F-F546-98B7-70B77862DA13}" type="slidenum">
              <a:rPr lang="en-US" smtClean="0"/>
              <a:pPr/>
              <a:t>‹#›</a:t>
            </a:fld>
            <a:endParaRPr lang="en-US" dirty="0"/>
          </a:p>
        </p:txBody>
      </p:sp>
      <p:sp>
        <p:nvSpPr>
          <p:cNvPr id="14" name="Content Placeholder 8"/>
          <p:cNvSpPr>
            <a:spLocks noGrp="1"/>
          </p:cNvSpPr>
          <p:nvPr>
            <p:ph sz="quarter" idx="13" hasCustomPrompt="1"/>
          </p:nvPr>
        </p:nvSpPr>
        <p:spPr>
          <a:xfrm>
            <a:off x="2165351" y="5683251"/>
            <a:ext cx="7861300" cy="673100"/>
          </a:xfrm>
        </p:spPr>
        <p:txBody>
          <a:bodyPr anchor="ctr">
            <a:normAutofit/>
          </a:bodyPr>
          <a:lstStyle>
            <a:lvl1pPr marL="0" indent="0" algn="ctr">
              <a:buNone/>
              <a:defRPr sz="20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Concluding Phrase</a:t>
            </a:r>
          </a:p>
        </p:txBody>
      </p:sp>
      <p:sp>
        <p:nvSpPr>
          <p:cNvPr id="13" name="Content Placeholder 8"/>
          <p:cNvSpPr>
            <a:spLocks noGrp="1"/>
          </p:cNvSpPr>
          <p:nvPr>
            <p:ph sz="quarter" idx="14" hasCustomPrompt="1"/>
          </p:nvPr>
        </p:nvSpPr>
        <p:spPr>
          <a:xfrm>
            <a:off x="2165351" y="6356355"/>
            <a:ext cx="7861300" cy="365125"/>
          </a:xfrm>
        </p:spPr>
        <p:txBody>
          <a:bodyPr anchor="t">
            <a:normAutofit/>
          </a:bodyPr>
          <a:lstStyle>
            <a:lvl1pPr marL="0" indent="0" algn="ctr">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Footer</a:t>
            </a:r>
          </a:p>
        </p:txBody>
      </p:sp>
    </p:spTree>
    <p:extLst>
      <p:ext uri="{BB962C8B-B14F-4D97-AF65-F5344CB8AC3E}">
        <p14:creationId xmlns:p14="http://schemas.microsoft.com/office/powerpoint/2010/main" val="2010048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A1849-A120-724F-BE7F-AEE732DDEE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0C2007-06F1-DD42-8FDF-1D696BFA5AE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3DD012-AD8E-8C4C-BB3F-FBADAB22D5EB}"/>
              </a:ext>
            </a:extLst>
          </p:cNvPr>
          <p:cNvSpPr>
            <a:spLocks noGrp="1"/>
          </p:cNvSpPr>
          <p:nvPr>
            <p:ph type="dt" sz="half" idx="10"/>
          </p:nvPr>
        </p:nvSpPr>
        <p:spPr/>
        <p:txBody>
          <a:bodyPr/>
          <a:lstStyle/>
          <a:p>
            <a:fld id="{57200AAF-FBA6-7B4C-9E7A-1BEF4C79CD85}" type="datetimeFigureOut">
              <a:rPr lang="en-US" smtClean="0"/>
              <a:t>7/16/24</a:t>
            </a:fld>
            <a:endParaRPr lang="en-US"/>
          </a:p>
        </p:txBody>
      </p:sp>
      <p:sp>
        <p:nvSpPr>
          <p:cNvPr id="5" name="Footer Placeholder 4">
            <a:extLst>
              <a:ext uri="{FF2B5EF4-FFF2-40B4-BE49-F238E27FC236}">
                <a16:creationId xmlns:a16="http://schemas.microsoft.com/office/drawing/2014/main" id="{C33B8433-FE62-0442-9207-89176FB5E3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C1FF1B-DFAA-334C-8A65-F8CBFD2EEF61}"/>
              </a:ext>
            </a:extLst>
          </p:cNvPr>
          <p:cNvSpPr>
            <a:spLocks noGrp="1"/>
          </p:cNvSpPr>
          <p:nvPr>
            <p:ph type="sldNum" sz="quarter" idx="12"/>
          </p:nvPr>
        </p:nvSpPr>
        <p:spPr/>
        <p:txBody>
          <a:bodyPr/>
          <a:lstStyle/>
          <a:p>
            <a:fld id="{B6362D29-E899-364C-8942-91A26E5FA89C}" type="slidenum">
              <a:rPr lang="en-US" smtClean="0"/>
              <a:t>‹#›</a:t>
            </a:fld>
            <a:endParaRPr lang="en-US"/>
          </a:p>
        </p:txBody>
      </p:sp>
    </p:spTree>
    <p:extLst>
      <p:ext uri="{BB962C8B-B14F-4D97-AF65-F5344CB8AC3E}">
        <p14:creationId xmlns:p14="http://schemas.microsoft.com/office/powerpoint/2010/main" val="171593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5EF9A-92D9-D246-B1A2-E27F43FD8E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21477AC-ECB2-2D4C-B126-2D441A0887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FB04CA8-BED3-2843-AF60-71EB70DAC16A}"/>
              </a:ext>
            </a:extLst>
          </p:cNvPr>
          <p:cNvSpPr>
            <a:spLocks noGrp="1"/>
          </p:cNvSpPr>
          <p:nvPr>
            <p:ph type="dt" sz="half" idx="10"/>
          </p:nvPr>
        </p:nvSpPr>
        <p:spPr/>
        <p:txBody>
          <a:bodyPr/>
          <a:lstStyle/>
          <a:p>
            <a:fld id="{57200AAF-FBA6-7B4C-9E7A-1BEF4C79CD85}" type="datetimeFigureOut">
              <a:rPr lang="en-US" smtClean="0"/>
              <a:t>7/16/24</a:t>
            </a:fld>
            <a:endParaRPr lang="en-US"/>
          </a:p>
        </p:txBody>
      </p:sp>
      <p:sp>
        <p:nvSpPr>
          <p:cNvPr id="5" name="Footer Placeholder 4">
            <a:extLst>
              <a:ext uri="{FF2B5EF4-FFF2-40B4-BE49-F238E27FC236}">
                <a16:creationId xmlns:a16="http://schemas.microsoft.com/office/drawing/2014/main" id="{13A6683D-394E-6342-BB1B-9230D4A9E1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641847-75BF-3744-BB4B-723BCDC21338}"/>
              </a:ext>
            </a:extLst>
          </p:cNvPr>
          <p:cNvSpPr>
            <a:spLocks noGrp="1"/>
          </p:cNvSpPr>
          <p:nvPr>
            <p:ph type="sldNum" sz="quarter" idx="12"/>
          </p:nvPr>
        </p:nvSpPr>
        <p:spPr/>
        <p:txBody>
          <a:bodyPr/>
          <a:lstStyle/>
          <a:p>
            <a:fld id="{B6362D29-E899-364C-8942-91A26E5FA89C}" type="slidenum">
              <a:rPr lang="en-US" smtClean="0"/>
              <a:t>‹#›</a:t>
            </a:fld>
            <a:endParaRPr lang="en-US"/>
          </a:p>
        </p:txBody>
      </p:sp>
    </p:spTree>
    <p:extLst>
      <p:ext uri="{BB962C8B-B14F-4D97-AF65-F5344CB8AC3E}">
        <p14:creationId xmlns:p14="http://schemas.microsoft.com/office/powerpoint/2010/main" val="2250198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80037-2345-DB4E-843F-AE39B267D8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96923E-438E-3A41-88EB-9D85AEBDD97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C335A5-6B14-D64F-A679-655EF081EF5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8DD0D8-222E-0547-B397-EA9BC2F199C7}"/>
              </a:ext>
            </a:extLst>
          </p:cNvPr>
          <p:cNvSpPr>
            <a:spLocks noGrp="1"/>
          </p:cNvSpPr>
          <p:nvPr>
            <p:ph type="dt" sz="half" idx="10"/>
          </p:nvPr>
        </p:nvSpPr>
        <p:spPr/>
        <p:txBody>
          <a:bodyPr/>
          <a:lstStyle/>
          <a:p>
            <a:fld id="{57200AAF-FBA6-7B4C-9E7A-1BEF4C79CD85}" type="datetimeFigureOut">
              <a:rPr lang="en-US" smtClean="0"/>
              <a:t>7/16/24</a:t>
            </a:fld>
            <a:endParaRPr lang="en-US"/>
          </a:p>
        </p:txBody>
      </p:sp>
      <p:sp>
        <p:nvSpPr>
          <p:cNvPr id="6" name="Footer Placeholder 5">
            <a:extLst>
              <a:ext uri="{FF2B5EF4-FFF2-40B4-BE49-F238E27FC236}">
                <a16:creationId xmlns:a16="http://schemas.microsoft.com/office/drawing/2014/main" id="{867B4B57-EA30-6B41-8655-A89EC87F55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07B3CD-FEDB-D946-8F56-8D9556375F52}"/>
              </a:ext>
            </a:extLst>
          </p:cNvPr>
          <p:cNvSpPr>
            <a:spLocks noGrp="1"/>
          </p:cNvSpPr>
          <p:nvPr>
            <p:ph type="sldNum" sz="quarter" idx="12"/>
          </p:nvPr>
        </p:nvSpPr>
        <p:spPr/>
        <p:txBody>
          <a:bodyPr/>
          <a:lstStyle/>
          <a:p>
            <a:fld id="{B6362D29-E899-364C-8942-91A26E5FA89C}" type="slidenum">
              <a:rPr lang="en-US" smtClean="0"/>
              <a:t>‹#›</a:t>
            </a:fld>
            <a:endParaRPr lang="en-US"/>
          </a:p>
        </p:txBody>
      </p:sp>
    </p:spTree>
    <p:extLst>
      <p:ext uri="{BB962C8B-B14F-4D97-AF65-F5344CB8AC3E}">
        <p14:creationId xmlns:p14="http://schemas.microsoft.com/office/powerpoint/2010/main" val="2812454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78F5B-1082-8E4A-9032-7D9A3F93F3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EBCE07-4AA7-2444-9C49-B101E055B5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D64CFB4-B713-2B4E-99F4-27AE6005562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819AC35-77D6-0C4F-8827-172583B3C0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32B8750-F158-494D-9668-AD396694165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857185-758B-8947-BADE-AF376E65FCA7}"/>
              </a:ext>
            </a:extLst>
          </p:cNvPr>
          <p:cNvSpPr>
            <a:spLocks noGrp="1"/>
          </p:cNvSpPr>
          <p:nvPr>
            <p:ph type="dt" sz="half" idx="10"/>
          </p:nvPr>
        </p:nvSpPr>
        <p:spPr/>
        <p:txBody>
          <a:bodyPr/>
          <a:lstStyle/>
          <a:p>
            <a:fld id="{57200AAF-FBA6-7B4C-9E7A-1BEF4C79CD85}" type="datetimeFigureOut">
              <a:rPr lang="en-US" smtClean="0"/>
              <a:t>7/16/24</a:t>
            </a:fld>
            <a:endParaRPr lang="en-US"/>
          </a:p>
        </p:txBody>
      </p:sp>
      <p:sp>
        <p:nvSpPr>
          <p:cNvPr id="8" name="Footer Placeholder 7">
            <a:extLst>
              <a:ext uri="{FF2B5EF4-FFF2-40B4-BE49-F238E27FC236}">
                <a16:creationId xmlns:a16="http://schemas.microsoft.com/office/drawing/2014/main" id="{0F1EF594-10A5-C94A-B847-B0E3515582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15B14D-AADF-7B41-8015-A3912E96FC2A}"/>
              </a:ext>
            </a:extLst>
          </p:cNvPr>
          <p:cNvSpPr>
            <a:spLocks noGrp="1"/>
          </p:cNvSpPr>
          <p:nvPr>
            <p:ph type="sldNum" sz="quarter" idx="12"/>
          </p:nvPr>
        </p:nvSpPr>
        <p:spPr/>
        <p:txBody>
          <a:bodyPr/>
          <a:lstStyle/>
          <a:p>
            <a:fld id="{B6362D29-E899-364C-8942-91A26E5FA89C}" type="slidenum">
              <a:rPr lang="en-US" smtClean="0"/>
              <a:t>‹#›</a:t>
            </a:fld>
            <a:endParaRPr lang="en-US"/>
          </a:p>
        </p:txBody>
      </p:sp>
    </p:spTree>
    <p:extLst>
      <p:ext uri="{BB962C8B-B14F-4D97-AF65-F5344CB8AC3E}">
        <p14:creationId xmlns:p14="http://schemas.microsoft.com/office/powerpoint/2010/main" val="6130135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55380-E6A9-1F4D-8187-B5000EB5B3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8C962C-97CE-484A-BD8B-D689888B5610}"/>
              </a:ext>
            </a:extLst>
          </p:cNvPr>
          <p:cNvSpPr>
            <a:spLocks noGrp="1"/>
          </p:cNvSpPr>
          <p:nvPr>
            <p:ph type="dt" sz="half" idx="10"/>
          </p:nvPr>
        </p:nvSpPr>
        <p:spPr/>
        <p:txBody>
          <a:bodyPr/>
          <a:lstStyle/>
          <a:p>
            <a:fld id="{57200AAF-FBA6-7B4C-9E7A-1BEF4C79CD85}" type="datetimeFigureOut">
              <a:rPr lang="en-US" smtClean="0"/>
              <a:t>7/16/24</a:t>
            </a:fld>
            <a:endParaRPr lang="en-US"/>
          </a:p>
        </p:txBody>
      </p:sp>
      <p:sp>
        <p:nvSpPr>
          <p:cNvPr id="4" name="Footer Placeholder 3">
            <a:extLst>
              <a:ext uri="{FF2B5EF4-FFF2-40B4-BE49-F238E27FC236}">
                <a16:creationId xmlns:a16="http://schemas.microsoft.com/office/drawing/2014/main" id="{E41C8BF0-7BAA-074D-BD8F-BA65C958973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859DD07-0FC6-F84A-9868-3BE250AE98D5}"/>
              </a:ext>
            </a:extLst>
          </p:cNvPr>
          <p:cNvSpPr>
            <a:spLocks noGrp="1"/>
          </p:cNvSpPr>
          <p:nvPr>
            <p:ph type="sldNum" sz="quarter" idx="12"/>
          </p:nvPr>
        </p:nvSpPr>
        <p:spPr/>
        <p:txBody>
          <a:bodyPr/>
          <a:lstStyle/>
          <a:p>
            <a:fld id="{B6362D29-E899-364C-8942-91A26E5FA89C}" type="slidenum">
              <a:rPr lang="en-US" smtClean="0"/>
              <a:t>‹#›</a:t>
            </a:fld>
            <a:endParaRPr lang="en-US"/>
          </a:p>
        </p:txBody>
      </p:sp>
    </p:spTree>
    <p:extLst>
      <p:ext uri="{BB962C8B-B14F-4D97-AF65-F5344CB8AC3E}">
        <p14:creationId xmlns:p14="http://schemas.microsoft.com/office/powerpoint/2010/main" val="2948333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4D79FB-966B-A64A-8E58-6005D09C6C51}"/>
              </a:ext>
            </a:extLst>
          </p:cNvPr>
          <p:cNvSpPr>
            <a:spLocks noGrp="1"/>
          </p:cNvSpPr>
          <p:nvPr>
            <p:ph type="dt" sz="half" idx="10"/>
          </p:nvPr>
        </p:nvSpPr>
        <p:spPr/>
        <p:txBody>
          <a:bodyPr/>
          <a:lstStyle/>
          <a:p>
            <a:fld id="{57200AAF-FBA6-7B4C-9E7A-1BEF4C79CD85}" type="datetimeFigureOut">
              <a:rPr lang="en-US" smtClean="0"/>
              <a:t>7/16/24</a:t>
            </a:fld>
            <a:endParaRPr lang="en-US"/>
          </a:p>
        </p:txBody>
      </p:sp>
      <p:sp>
        <p:nvSpPr>
          <p:cNvPr id="3" name="Footer Placeholder 2">
            <a:extLst>
              <a:ext uri="{FF2B5EF4-FFF2-40B4-BE49-F238E27FC236}">
                <a16:creationId xmlns:a16="http://schemas.microsoft.com/office/drawing/2014/main" id="{13C1FCC0-85EC-3D4C-A196-D20616E6D70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E750CB-5813-C643-A623-EA03DFD94D3F}"/>
              </a:ext>
            </a:extLst>
          </p:cNvPr>
          <p:cNvSpPr>
            <a:spLocks noGrp="1"/>
          </p:cNvSpPr>
          <p:nvPr>
            <p:ph type="sldNum" sz="quarter" idx="12"/>
          </p:nvPr>
        </p:nvSpPr>
        <p:spPr/>
        <p:txBody>
          <a:bodyPr/>
          <a:lstStyle/>
          <a:p>
            <a:fld id="{B6362D29-E899-364C-8942-91A26E5FA89C}" type="slidenum">
              <a:rPr lang="en-US" smtClean="0"/>
              <a:t>‹#›</a:t>
            </a:fld>
            <a:endParaRPr lang="en-US"/>
          </a:p>
        </p:txBody>
      </p:sp>
    </p:spTree>
    <p:extLst>
      <p:ext uri="{BB962C8B-B14F-4D97-AF65-F5344CB8AC3E}">
        <p14:creationId xmlns:p14="http://schemas.microsoft.com/office/powerpoint/2010/main" val="19915816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7BBDB-EA0B-0D43-8395-A12B6948E3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12BA7C-8C1E-AB4B-8FA9-C50B54D64A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B069AE-A167-D24E-8CEA-B7DAEC7354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409DCD3-3EE3-DA49-AB9D-5E98E43586FA}"/>
              </a:ext>
            </a:extLst>
          </p:cNvPr>
          <p:cNvSpPr>
            <a:spLocks noGrp="1"/>
          </p:cNvSpPr>
          <p:nvPr>
            <p:ph type="dt" sz="half" idx="10"/>
          </p:nvPr>
        </p:nvSpPr>
        <p:spPr/>
        <p:txBody>
          <a:bodyPr/>
          <a:lstStyle/>
          <a:p>
            <a:fld id="{57200AAF-FBA6-7B4C-9E7A-1BEF4C79CD85}" type="datetimeFigureOut">
              <a:rPr lang="en-US" smtClean="0"/>
              <a:t>7/16/24</a:t>
            </a:fld>
            <a:endParaRPr lang="en-US"/>
          </a:p>
        </p:txBody>
      </p:sp>
      <p:sp>
        <p:nvSpPr>
          <p:cNvPr id="6" name="Footer Placeholder 5">
            <a:extLst>
              <a:ext uri="{FF2B5EF4-FFF2-40B4-BE49-F238E27FC236}">
                <a16:creationId xmlns:a16="http://schemas.microsoft.com/office/drawing/2014/main" id="{9F45C893-6187-E540-B1EF-E3F545256F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8C5650-E931-7E4C-A78C-D4A352916636}"/>
              </a:ext>
            </a:extLst>
          </p:cNvPr>
          <p:cNvSpPr>
            <a:spLocks noGrp="1"/>
          </p:cNvSpPr>
          <p:nvPr>
            <p:ph type="sldNum" sz="quarter" idx="12"/>
          </p:nvPr>
        </p:nvSpPr>
        <p:spPr/>
        <p:txBody>
          <a:bodyPr/>
          <a:lstStyle/>
          <a:p>
            <a:fld id="{B6362D29-E899-364C-8942-91A26E5FA89C}" type="slidenum">
              <a:rPr lang="en-US" smtClean="0"/>
              <a:t>‹#›</a:t>
            </a:fld>
            <a:endParaRPr lang="en-US"/>
          </a:p>
        </p:txBody>
      </p:sp>
    </p:spTree>
    <p:extLst>
      <p:ext uri="{BB962C8B-B14F-4D97-AF65-F5344CB8AC3E}">
        <p14:creationId xmlns:p14="http://schemas.microsoft.com/office/powerpoint/2010/main" val="22088011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11EB-1D70-FE43-9776-05BA3E6554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39F6D2-F6F9-EB44-9EA5-1E004D7511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BB23C9B-53C5-934E-8853-0D4097BFAA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2C96E0-0F7B-1640-8C1D-BCEA40A26591}"/>
              </a:ext>
            </a:extLst>
          </p:cNvPr>
          <p:cNvSpPr>
            <a:spLocks noGrp="1"/>
          </p:cNvSpPr>
          <p:nvPr>
            <p:ph type="dt" sz="half" idx="10"/>
          </p:nvPr>
        </p:nvSpPr>
        <p:spPr/>
        <p:txBody>
          <a:bodyPr/>
          <a:lstStyle/>
          <a:p>
            <a:fld id="{57200AAF-FBA6-7B4C-9E7A-1BEF4C79CD85}" type="datetimeFigureOut">
              <a:rPr lang="en-US" smtClean="0"/>
              <a:t>7/16/24</a:t>
            </a:fld>
            <a:endParaRPr lang="en-US"/>
          </a:p>
        </p:txBody>
      </p:sp>
      <p:sp>
        <p:nvSpPr>
          <p:cNvPr id="6" name="Footer Placeholder 5">
            <a:extLst>
              <a:ext uri="{FF2B5EF4-FFF2-40B4-BE49-F238E27FC236}">
                <a16:creationId xmlns:a16="http://schemas.microsoft.com/office/drawing/2014/main" id="{EC063341-E6AB-2647-9E0D-6D3C7F300D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99A916-4C4C-1643-905B-97C50A596FE9}"/>
              </a:ext>
            </a:extLst>
          </p:cNvPr>
          <p:cNvSpPr>
            <a:spLocks noGrp="1"/>
          </p:cNvSpPr>
          <p:nvPr>
            <p:ph type="sldNum" sz="quarter" idx="12"/>
          </p:nvPr>
        </p:nvSpPr>
        <p:spPr/>
        <p:txBody>
          <a:bodyPr/>
          <a:lstStyle/>
          <a:p>
            <a:fld id="{B6362D29-E899-364C-8942-91A26E5FA89C}" type="slidenum">
              <a:rPr lang="en-US" smtClean="0"/>
              <a:t>‹#›</a:t>
            </a:fld>
            <a:endParaRPr lang="en-US"/>
          </a:p>
        </p:txBody>
      </p:sp>
    </p:spTree>
    <p:extLst>
      <p:ext uri="{BB962C8B-B14F-4D97-AF65-F5344CB8AC3E}">
        <p14:creationId xmlns:p14="http://schemas.microsoft.com/office/powerpoint/2010/main" val="655835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10B277-95E0-A84C-9971-1C30AE3F59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79F9C12-6D2B-FC47-AED6-DABA3EAFE5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E6F2AE-84F9-6B4E-B2C0-F0671E1A91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200AAF-FBA6-7B4C-9E7A-1BEF4C79CD85}" type="datetimeFigureOut">
              <a:rPr lang="en-US" smtClean="0"/>
              <a:t>7/16/24</a:t>
            </a:fld>
            <a:endParaRPr lang="en-US"/>
          </a:p>
        </p:txBody>
      </p:sp>
      <p:sp>
        <p:nvSpPr>
          <p:cNvPr id="5" name="Footer Placeholder 4">
            <a:extLst>
              <a:ext uri="{FF2B5EF4-FFF2-40B4-BE49-F238E27FC236}">
                <a16:creationId xmlns:a16="http://schemas.microsoft.com/office/drawing/2014/main" id="{9BE3973C-C519-5C4F-96BE-5F85DE9F04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EE3F723-B1B9-5C4C-8F90-7A701C87B6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362D29-E899-364C-8942-91A26E5FA89C}" type="slidenum">
              <a:rPr lang="en-US" smtClean="0"/>
              <a:t>‹#›</a:t>
            </a:fld>
            <a:endParaRPr lang="en-US"/>
          </a:p>
        </p:txBody>
      </p:sp>
    </p:spTree>
    <p:extLst>
      <p:ext uri="{BB962C8B-B14F-4D97-AF65-F5344CB8AC3E}">
        <p14:creationId xmlns:p14="http://schemas.microsoft.com/office/powerpoint/2010/main" val="18809536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jpe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5.png"/><Relationship Id="rId7"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42.jpeg"/><Relationship Id="rId5" Type="http://schemas.openxmlformats.org/officeDocument/2006/relationships/image" Target="../media/image41.png"/><Relationship Id="rId4" Type="http://schemas.openxmlformats.org/officeDocument/2006/relationships/image" Target="../media/image36.png"/><Relationship Id="rId9"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48.sv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99B85CE-7603-3E10-D658-8829A4E98FEC}"/>
              </a:ext>
            </a:extLst>
          </p:cNvPr>
          <p:cNvSpPr txBox="1">
            <a:spLocks/>
          </p:cNvSpPr>
          <p:nvPr/>
        </p:nvSpPr>
        <p:spPr>
          <a:xfrm>
            <a:off x="609600" y="1034614"/>
            <a:ext cx="10972800" cy="21667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667" kern="1200">
                <a:solidFill>
                  <a:schemeClr val="tx1"/>
                </a:solidFill>
                <a:latin typeface="+mj-lt"/>
                <a:ea typeface="+mj-ea"/>
                <a:cs typeface="+mj-cs"/>
              </a:defRPr>
            </a:lvl1pPr>
          </a:lstStyle>
          <a:p>
            <a:pPr algn="ctr">
              <a:spcBef>
                <a:spcPts val="0"/>
              </a:spcBef>
              <a:tabLst>
                <a:tab pos="2971800" algn="ctr"/>
                <a:tab pos="5943600" algn="r"/>
              </a:tabLst>
            </a:pPr>
            <a:r>
              <a:rPr lang="en-US" sz="2000" b="1" kern="100" dirty="0">
                <a:solidFill>
                  <a:srgbClr val="020056"/>
                </a:solidFill>
                <a:latin typeface="Calibri"/>
                <a:ea typeface="Aptos" panose="020B0004020202020204" pitchFamily="34" charset="0"/>
                <a:cs typeface="Calibri"/>
              </a:rPr>
              <a:t>2024 Single Cell Workship Colombia</a:t>
            </a:r>
            <a:br>
              <a:rPr lang="en-US" sz="2000" b="1" kern="100" dirty="0">
                <a:latin typeface="Calibri" panose="020F0502020204030204" pitchFamily="34" charset="0"/>
                <a:ea typeface="Aptos" panose="020B0004020202020204" pitchFamily="34" charset="0"/>
                <a:cs typeface="Calibri" panose="020F0502020204030204" pitchFamily="34" charset="0"/>
              </a:rPr>
            </a:br>
            <a:br>
              <a:rPr lang="en-US" sz="3600" b="1" kern="100" dirty="0">
                <a:latin typeface="Calibri" panose="020F0502020204030204" pitchFamily="34" charset="0"/>
                <a:ea typeface="Aptos" panose="020B0004020202020204" pitchFamily="34" charset="0"/>
                <a:cs typeface="Calibri" panose="020F0502020204030204" pitchFamily="34" charset="0"/>
              </a:rPr>
            </a:br>
            <a:r>
              <a:rPr lang="en-US" sz="3600" b="1" kern="100" dirty="0">
                <a:solidFill>
                  <a:srgbClr val="020056"/>
                </a:solidFill>
                <a:latin typeface="Calibri"/>
                <a:ea typeface="Aptos" panose="020B0004020202020204" pitchFamily="34" charset="0"/>
                <a:cs typeface="Calibri"/>
              </a:rPr>
              <a:t>Module 6: Single-cell analyses of the immune repertoire</a:t>
            </a:r>
            <a:endParaRPr lang="en-US" sz="3600" kern="100" dirty="0">
              <a:solidFill>
                <a:srgbClr val="020056"/>
              </a:solidFill>
              <a:latin typeface="Calibri" panose="020F0502020204030204" pitchFamily="34" charset="0"/>
              <a:ea typeface="Aptos" panose="020B000402020202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D8671AC8-A894-2E99-9DBF-C4C59056320C}"/>
              </a:ext>
            </a:extLst>
          </p:cNvPr>
          <p:cNvSpPr/>
          <p:nvPr/>
        </p:nvSpPr>
        <p:spPr>
          <a:xfrm>
            <a:off x="0" y="6005689"/>
            <a:ext cx="2334126" cy="733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Subtitle 2">
            <a:extLst>
              <a:ext uri="{FF2B5EF4-FFF2-40B4-BE49-F238E27FC236}">
                <a16:creationId xmlns:a16="http://schemas.microsoft.com/office/drawing/2014/main" id="{DFA82265-D496-B558-BA8B-80BF86166C5B}"/>
              </a:ext>
            </a:extLst>
          </p:cNvPr>
          <p:cNvSpPr txBox="1">
            <a:spLocks/>
          </p:cNvSpPr>
          <p:nvPr/>
        </p:nvSpPr>
        <p:spPr>
          <a:xfrm>
            <a:off x="4801857" y="5862433"/>
            <a:ext cx="2693225" cy="833875"/>
          </a:xfrm>
          <a:prstGeom prst="rect">
            <a:avLst/>
          </a:prstGeom>
        </p:spPr>
        <p:txBody>
          <a:bodyPr vert="horz" lIns="91440" tIns="45720" rIns="91440" bIns="45720" rtlCol="0" anchor="t">
            <a:normAutofit/>
          </a:bodyPr>
          <a:lstStyle>
            <a:lvl1pPr marL="380990" indent="-380990" algn="l" defTabSz="914400" rtl="0" eaLnBrk="1" latinLnBrk="0" hangingPunct="1">
              <a:lnSpc>
                <a:spcPct val="100000"/>
              </a:lnSpc>
              <a:spcBef>
                <a:spcPts val="1000"/>
              </a:spcBef>
              <a:buFont typeface="Arial"/>
              <a:buChar char="•"/>
              <a:defRPr sz="1867" kern="1200" baseline="0">
                <a:solidFill>
                  <a:srgbClr val="185485"/>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2400" kern="1200">
                <a:solidFill>
                  <a:schemeClr val="tx1">
                    <a:tint val="75000"/>
                  </a:schemeClr>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2133" kern="1200">
                <a:solidFill>
                  <a:schemeClr val="tx1">
                    <a:tint val="75000"/>
                  </a:schemeClr>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867" kern="1200">
                <a:solidFill>
                  <a:schemeClr val="tx1">
                    <a:tint val="75000"/>
                  </a:schemeClr>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867" kern="1200">
                <a:solidFill>
                  <a:schemeClr val="tx1">
                    <a:tint val="75000"/>
                  </a:schemeClr>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867" kern="1200">
                <a:solidFill>
                  <a:schemeClr val="tx1">
                    <a:tint val="75000"/>
                  </a:schemeClr>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867" kern="1200">
                <a:solidFill>
                  <a:schemeClr val="tx1">
                    <a:tint val="75000"/>
                  </a:schemeClr>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867" kern="1200">
                <a:solidFill>
                  <a:schemeClr val="tx1">
                    <a:tint val="75000"/>
                  </a:schemeClr>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867" kern="1200">
                <a:solidFill>
                  <a:schemeClr val="tx1">
                    <a:tint val="75000"/>
                  </a:schemeClr>
                </a:solidFill>
                <a:latin typeface="+mn-lt"/>
                <a:ea typeface="+mn-ea"/>
                <a:cs typeface="+mn-cs"/>
              </a:defRPr>
            </a:lvl9pPr>
          </a:lstStyle>
          <a:p>
            <a:pPr marL="0" indent="0" algn="ctr">
              <a:buFont typeface="Arial"/>
              <a:buNone/>
            </a:pPr>
            <a:r>
              <a:rPr lang="en-US" dirty="0">
                <a:latin typeface="Arial" panose="020B0604020202020204" pitchFamily="34" charset="0"/>
                <a:cs typeface="Arial" panose="020B0604020202020204" pitchFamily="34" charset="0"/>
              </a:rPr>
              <a:t>July 15-19th, 2024</a:t>
            </a:r>
          </a:p>
          <a:p>
            <a:pPr marL="0" indent="0" algn="ctr">
              <a:buFont typeface="Arial"/>
              <a:buNone/>
            </a:pPr>
            <a:r>
              <a:rPr lang="en-US" dirty="0">
                <a:latin typeface="Arial" panose="020B0604020202020204" pitchFamily="34" charset="0"/>
                <a:cs typeface="Arial" panose="020B0604020202020204" pitchFamily="34" charset="0"/>
              </a:rPr>
              <a:t>Bogota, Colombia</a:t>
            </a:r>
          </a:p>
        </p:txBody>
      </p:sp>
      <p:pic>
        <p:nvPicPr>
          <p:cNvPr id="12" name="Picture 11">
            <a:extLst>
              <a:ext uri="{FF2B5EF4-FFF2-40B4-BE49-F238E27FC236}">
                <a16:creationId xmlns:a16="http://schemas.microsoft.com/office/drawing/2014/main" id="{492B7CD2-E129-DD3F-5690-3888B50CBD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787" y="4559223"/>
            <a:ext cx="4627637" cy="1145928"/>
          </a:xfrm>
          <a:prstGeom prst="rect">
            <a:avLst/>
          </a:prstGeom>
        </p:spPr>
      </p:pic>
      <p:pic>
        <p:nvPicPr>
          <p:cNvPr id="13" name="Picture 12" descr="A close-up of a logo&#10;&#10;Description automatically generated">
            <a:extLst>
              <a:ext uri="{FF2B5EF4-FFF2-40B4-BE49-F238E27FC236}">
                <a16:creationId xmlns:a16="http://schemas.microsoft.com/office/drawing/2014/main" id="{E0F8F0D4-C253-14D8-D1B8-5A71D6F4E7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0463" y="3429000"/>
            <a:ext cx="3373821" cy="958829"/>
          </a:xfrm>
          <a:prstGeom prst="rect">
            <a:avLst/>
          </a:prstGeom>
        </p:spPr>
      </p:pic>
      <p:pic>
        <p:nvPicPr>
          <p:cNvPr id="14" name="Picture 2" descr="Universidad de los Andes Online Courses | Coursera">
            <a:extLst>
              <a:ext uri="{FF2B5EF4-FFF2-40B4-BE49-F238E27FC236}">
                <a16:creationId xmlns:a16="http://schemas.microsoft.com/office/drawing/2014/main" id="{04631E2C-AAEE-4655-F748-BCF3AD5EDF6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2608" b="25406"/>
          <a:stretch/>
        </p:blipFill>
        <p:spPr bwMode="auto">
          <a:xfrm>
            <a:off x="7114374" y="4446072"/>
            <a:ext cx="2286000" cy="118838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black background with white text&#10;&#10;Description automatically generated">
            <a:extLst>
              <a:ext uri="{FF2B5EF4-FFF2-40B4-BE49-F238E27FC236}">
                <a16:creationId xmlns:a16="http://schemas.microsoft.com/office/drawing/2014/main" id="{8079A6BB-5487-CA96-1D83-7F8053EE94C0}"/>
              </a:ext>
            </a:extLst>
          </p:cNvPr>
          <p:cNvPicPr>
            <a:picLocks noChangeAspect="1"/>
          </p:cNvPicPr>
          <p:nvPr/>
        </p:nvPicPr>
        <p:blipFill>
          <a:blip r:embed="rId5"/>
          <a:stretch>
            <a:fillRect/>
          </a:stretch>
        </p:blipFill>
        <p:spPr>
          <a:xfrm>
            <a:off x="1714011" y="3351646"/>
            <a:ext cx="3326280" cy="958829"/>
          </a:xfrm>
          <a:prstGeom prst="rect">
            <a:avLst/>
          </a:prstGeom>
        </p:spPr>
      </p:pic>
    </p:spTree>
    <p:extLst>
      <p:ext uri="{BB962C8B-B14F-4D97-AF65-F5344CB8AC3E}">
        <p14:creationId xmlns:p14="http://schemas.microsoft.com/office/powerpoint/2010/main" val="139550341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4E952-89C5-40FC-44C5-DBEB9A938133}"/>
              </a:ext>
            </a:extLst>
          </p:cNvPr>
          <p:cNvSpPr>
            <a:spLocks noGrp="1"/>
          </p:cNvSpPr>
          <p:nvPr>
            <p:ph type="title"/>
          </p:nvPr>
        </p:nvSpPr>
        <p:spPr/>
        <p:txBody>
          <a:bodyPr/>
          <a:lstStyle/>
          <a:p>
            <a:r>
              <a:rPr lang="en-US" dirty="0">
                <a:solidFill>
                  <a:schemeClr val="accent1">
                    <a:lumMod val="50000"/>
                  </a:schemeClr>
                </a:solidFill>
              </a:rPr>
              <a:t>Single-cell antigen receptor sequencing with 10x genomics</a:t>
            </a:r>
          </a:p>
        </p:txBody>
      </p:sp>
      <p:pic>
        <p:nvPicPr>
          <p:cNvPr id="3" name="Picture 2">
            <a:extLst>
              <a:ext uri="{FF2B5EF4-FFF2-40B4-BE49-F238E27FC236}">
                <a16:creationId xmlns:a16="http://schemas.microsoft.com/office/drawing/2014/main" id="{543212AE-EBBA-8B09-519F-81F5C6C10084}"/>
              </a:ext>
            </a:extLst>
          </p:cNvPr>
          <p:cNvPicPr>
            <a:picLocks noChangeAspect="1"/>
          </p:cNvPicPr>
          <p:nvPr/>
        </p:nvPicPr>
        <p:blipFill>
          <a:blip r:embed="rId3"/>
          <a:stretch>
            <a:fillRect/>
          </a:stretch>
        </p:blipFill>
        <p:spPr>
          <a:xfrm>
            <a:off x="1062990" y="1895231"/>
            <a:ext cx="2990850" cy="1533769"/>
          </a:xfrm>
          <a:prstGeom prst="rect">
            <a:avLst/>
          </a:prstGeom>
        </p:spPr>
      </p:pic>
      <p:pic>
        <p:nvPicPr>
          <p:cNvPr id="4" name="Picture 3">
            <a:extLst>
              <a:ext uri="{FF2B5EF4-FFF2-40B4-BE49-F238E27FC236}">
                <a16:creationId xmlns:a16="http://schemas.microsoft.com/office/drawing/2014/main" id="{7919C75F-5401-BC8B-6C59-C67E6151B92D}"/>
              </a:ext>
            </a:extLst>
          </p:cNvPr>
          <p:cNvPicPr>
            <a:picLocks noChangeAspect="1"/>
          </p:cNvPicPr>
          <p:nvPr/>
        </p:nvPicPr>
        <p:blipFill>
          <a:blip r:embed="rId4"/>
          <a:stretch>
            <a:fillRect/>
          </a:stretch>
        </p:blipFill>
        <p:spPr>
          <a:xfrm>
            <a:off x="838200" y="3719024"/>
            <a:ext cx="4071618" cy="2252907"/>
          </a:xfrm>
          <a:prstGeom prst="rect">
            <a:avLst/>
          </a:prstGeom>
        </p:spPr>
      </p:pic>
      <p:pic>
        <p:nvPicPr>
          <p:cNvPr id="5" name="Picture 4">
            <a:extLst>
              <a:ext uri="{FF2B5EF4-FFF2-40B4-BE49-F238E27FC236}">
                <a16:creationId xmlns:a16="http://schemas.microsoft.com/office/drawing/2014/main" id="{550F01DD-2A7C-57C8-2F35-CD3503527607}"/>
              </a:ext>
            </a:extLst>
          </p:cNvPr>
          <p:cNvPicPr>
            <a:picLocks noChangeAspect="1"/>
          </p:cNvPicPr>
          <p:nvPr/>
        </p:nvPicPr>
        <p:blipFill>
          <a:blip r:embed="rId5"/>
          <a:stretch>
            <a:fillRect/>
          </a:stretch>
        </p:blipFill>
        <p:spPr>
          <a:xfrm>
            <a:off x="5528312" y="1895231"/>
            <a:ext cx="5219700" cy="4076700"/>
          </a:xfrm>
          <a:prstGeom prst="rect">
            <a:avLst/>
          </a:prstGeom>
        </p:spPr>
      </p:pic>
      <p:sp>
        <p:nvSpPr>
          <p:cNvPr id="6" name="TextBox 5">
            <a:extLst>
              <a:ext uri="{FF2B5EF4-FFF2-40B4-BE49-F238E27FC236}">
                <a16:creationId xmlns:a16="http://schemas.microsoft.com/office/drawing/2014/main" id="{32E0A4CE-C2FE-9F47-F8E4-20C3F8B06571}"/>
              </a:ext>
            </a:extLst>
          </p:cNvPr>
          <p:cNvSpPr txBox="1"/>
          <p:nvPr/>
        </p:nvSpPr>
        <p:spPr>
          <a:xfrm>
            <a:off x="9727066" y="6200378"/>
            <a:ext cx="1461939" cy="369332"/>
          </a:xfrm>
          <a:prstGeom prst="rect">
            <a:avLst/>
          </a:prstGeom>
          <a:noFill/>
        </p:spPr>
        <p:txBody>
          <a:bodyPr wrap="none" rtlCol="0">
            <a:spAutoFit/>
          </a:bodyPr>
          <a:lstStyle/>
          <a:p>
            <a:r>
              <a:rPr lang="en-US" dirty="0"/>
              <a:t>10x genomics</a:t>
            </a:r>
          </a:p>
        </p:txBody>
      </p:sp>
    </p:spTree>
    <p:extLst>
      <p:ext uri="{BB962C8B-B14F-4D97-AF65-F5344CB8AC3E}">
        <p14:creationId xmlns:p14="http://schemas.microsoft.com/office/powerpoint/2010/main" val="1439530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4E952-89C5-40FC-44C5-DBEB9A938133}"/>
              </a:ext>
            </a:extLst>
          </p:cNvPr>
          <p:cNvSpPr>
            <a:spLocks noGrp="1"/>
          </p:cNvSpPr>
          <p:nvPr>
            <p:ph type="title"/>
          </p:nvPr>
        </p:nvSpPr>
        <p:spPr>
          <a:xfrm>
            <a:off x="838200" y="71314"/>
            <a:ext cx="10515600" cy="1325563"/>
          </a:xfrm>
        </p:spPr>
        <p:txBody>
          <a:bodyPr/>
          <a:lstStyle/>
          <a:p>
            <a:r>
              <a:rPr lang="en-US" dirty="0">
                <a:solidFill>
                  <a:schemeClr val="accent1">
                    <a:lumMod val="50000"/>
                  </a:schemeClr>
                </a:solidFill>
              </a:rPr>
              <a:t>Single-cell antigen receptor sequencing with 10x genomics</a:t>
            </a:r>
          </a:p>
        </p:txBody>
      </p:sp>
      <p:pic>
        <p:nvPicPr>
          <p:cNvPr id="6146" name="Picture 2" descr="10x Genomics Chromium 5' sequencing (including VDJ region)">
            <a:extLst>
              <a:ext uri="{FF2B5EF4-FFF2-40B4-BE49-F238E27FC236}">
                <a16:creationId xmlns:a16="http://schemas.microsoft.com/office/drawing/2014/main" id="{9A49564F-199A-35AA-915A-CF3917750E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0511" y="3200083"/>
            <a:ext cx="58928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4E3CF5C-068C-52A7-0CDC-B4B52934338B}"/>
              </a:ext>
            </a:extLst>
          </p:cNvPr>
          <p:cNvPicPr>
            <a:picLocks noChangeAspect="1"/>
          </p:cNvPicPr>
          <p:nvPr/>
        </p:nvPicPr>
        <p:blipFill>
          <a:blip r:embed="rId3"/>
          <a:stretch>
            <a:fillRect/>
          </a:stretch>
        </p:blipFill>
        <p:spPr>
          <a:xfrm>
            <a:off x="1002995" y="1417320"/>
            <a:ext cx="4153191" cy="5440680"/>
          </a:xfrm>
          <a:prstGeom prst="rect">
            <a:avLst/>
          </a:prstGeom>
        </p:spPr>
      </p:pic>
      <p:sp>
        <p:nvSpPr>
          <p:cNvPr id="4" name="TextBox 3">
            <a:extLst>
              <a:ext uri="{FF2B5EF4-FFF2-40B4-BE49-F238E27FC236}">
                <a16:creationId xmlns:a16="http://schemas.microsoft.com/office/drawing/2014/main" id="{D55208FF-0646-8265-D515-C87002969475}"/>
              </a:ext>
            </a:extLst>
          </p:cNvPr>
          <p:cNvSpPr txBox="1"/>
          <p:nvPr/>
        </p:nvSpPr>
        <p:spPr>
          <a:xfrm>
            <a:off x="9727066" y="6200378"/>
            <a:ext cx="1461939" cy="369332"/>
          </a:xfrm>
          <a:prstGeom prst="rect">
            <a:avLst/>
          </a:prstGeom>
          <a:noFill/>
        </p:spPr>
        <p:txBody>
          <a:bodyPr wrap="none" rtlCol="0">
            <a:spAutoFit/>
          </a:bodyPr>
          <a:lstStyle/>
          <a:p>
            <a:r>
              <a:rPr lang="en-US" dirty="0"/>
              <a:t>10x genomics</a:t>
            </a:r>
          </a:p>
        </p:txBody>
      </p:sp>
    </p:spTree>
    <p:extLst>
      <p:ext uri="{BB962C8B-B14F-4D97-AF65-F5344CB8AC3E}">
        <p14:creationId xmlns:p14="http://schemas.microsoft.com/office/powerpoint/2010/main" val="1360860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5C3EBB-D138-874C-9ECD-BE5490B859D9}"/>
              </a:ext>
            </a:extLst>
          </p:cNvPr>
          <p:cNvSpPr>
            <a:spLocks noGrp="1"/>
          </p:cNvSpPr>
          <p:nvPr>
            <p:ph type="title"/>
          </p:nvPr>
        </p:nvSpPr>
        <p:spPr>
          <a:xfrm>
            <a:off x="1387309" y="180624"/>
            <a:ext cx="10972800" cy="733777"/>
          </a:xfrm>
        </p:spPr>
        <p:txBody>
          <a:bodyPr>
            <a:noAutofit/>
          </a:bodyPr>
          <a:lstStyle/>
          <a:p>
            <a:r>
              <a:rPr lang="en-US" dirty="0"/>
              <a:t>Single-Cell TCR-</a:t>
            </a:r>
            <a:r>
              <a:rPr lang="en-US" dirty="0" err="1"/>
              <a:t>Seq</a:t>
            </a:r>
            <a:endParaRPr lang="en-US" dirty="0"/>
          </a:p>
        </p:txBody>
      </p:sp>
      <p:sp>
        <p:nvSpPr>
          <p:cNvPr id="4" name="Footer Placeholder 3">
            <a:extLst>
              <a:ext uri="{FF2B5EF4-FFF2-40B4-BE49-F238E27FC236}">
                <a16:creationId xmlns:a16="http://schemas.microsoft.com/office/drawing/2014/main" id="{FE283246-C31A-974D-9E7E-FB812D88D071}"/>
              </a:ext>
            </a:extLst>
          </p:cNvPr>
          <p:cNvSpPr>
            <a:spLocks noGrp="1"/>
          </p:cNvSpPr>
          <p:nvPr>
            <p:ph type="ftr" sz="quarter" idx="11"/>
          </p:nvPr>
        </p:nvSpPr>
        <p:spPr/>
        <p:txBody>
          <a:bodyPr/>
          <a:lstStyle/>
          <a:p>
            <a:r>
              <a:rPr lang="en-US" dirty="0"/>
              <a:t>Tu et al,</a:t>
            </a:r>
            <a:r>
              <a:rPr lang="en-US" i="1" dirty="0"/>
              <a:t> Nat Immunol (</a:t>
            </a:r>
            <a:r>
              <a:rPr lang="en-US" dirty="0"/>
              <a:t>2019)</a:t>
            </a:r>
            <a:endParaRPr lang="en-US" i="1" dirty="0"/>
          </a:p>
        </p:txBody>
      </p:sp>
      <p:sp>
        <p:nvSpPr>
          <p:cNvPr id="5" name="Slide Number Placeholder 4">
            <a:extLst>
              <a:ext uri="{FF2B5EF4-FFF2-40B4-BE49-F238E27FC236}">
                <a16:creationId xmlns:a16="http://schemas.microsoft.com/office/drawing/2014/main" id="{30C07E44-4330-B448-BF9C-12D2607B450A}"/>
              </a:ext>
            </a:extLst>
          </p:cNvPr>
          <p:cNvSpPr>
            <a:spLocks noGrp="1"/>
          </p:cNvSpPr>
          <p:nvPr>
            <p:ph type="sldNum" sz="quarter" idx="12"/>
          </p:nvPr>
        </p:nvSpPr>
        <p:spPr/>
        <p:txBody>
          <a:bodyPr/>
          <a:lstStyle/>
          <a:p>
            <a:fld id="{982F46DF-238F-F546-98B7-70B77862DA13}" type="slidenum">
              <a:rPr lang="en-US" smtClean="0"/>
              <a:pPr/>
              <a:t>12</a:t>
            </a:fld>
            <a:endParaRPr lang="en-US" dirty="0"/>
          </a:p>
        </p:txBody>
      </p:sp>
      <p:pic>
        <p:nvPicPr>
          <p:cNvPr id="6" name="Picture 5">
            <a:extLst>
              <a:ext uri="{FF2B5EF4-FFF2-40B4-BE49-F238E27FC236}">
                <a16:creationId xmlns:a16="http://schemas.microsoft.com/office/drawing/2014/main" id="{0816838C-C088-364D-8F2B-6EB5A51E1D8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5269"/>
          <a:stretch/>
        </p:blipFill>
        <p:spPr>
          <a:xfrm>
            <a:off x="4369893" y="1238078"/>
            <a:ext cx="6420027" cy="4571617"/>
          </a:xfrm>
          <a:prstGeom prst="rect">
            <a:avLst/>
          </a:prstGeom>
        </p:spPr>
      </p:pic>
      <p:pic>
        <p:nvPicPr>
          <p:cNvPr id="7" name="Picture 6" descr="Characteristics.jpg">
            <a:extLst>
              <a:ext uri="{FF2B5EF4-FFF2-40B4-BE49-F238E27FC236}">
                <a16:creationId xmlns:a16="http://schemas.microsoft.com/office/drawing/2014/main" id="{F2F4D799-E172-6744-BA84-28DC168E45C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35364" y="50236"/>
            <a:ext cx="951945" cy="835539"/>
          </a:xfrm>
          <a:prstGeom prst="rect">
            <a:avLst/>
          </a:prstGeom>
        </p:spPr>
      </p:pic>
      <p:pic>
        <p:nvPicPr>
          <p:cNvPr id="8" name="Picture 7">
            <a:extLst>
              <a:ext uri="{FF2B5EF4-FFF2-40B4-BE49-F238E27FC236}">
                <a16:creationId xmlns:a16="http://schemas.microsoft.com/office/drawing/2014/main" id="{FA2195B2-C21E-C745-84E1-03C0A9308CDE}"/>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179060" y="2712069"/>
            <a:ext cx="1970512" cy="1846617"/>
          </a:xfrm>
          <a:prstGeom prst="rect">
            <a:avLst/>
          </a:prstGeom>
        </p:spPr>
      </p:pic>
      <p:sp>
        <p:nvSpPr>
          <p:cNvPr id="9" name="Rectangle 8">
            <a:extLst>
              <a:ext uri="{FF2B5EF4-FFF2-40B4-BE49-F238E27FC236}">
                <a16:creationId xmlns:a16="http://schemas.microsoft.com/office/drawing/2014/main" id="{90AE003C-8A3A-8843-94FB-8D0E00224972}"/>
              </a:ext>
            </a:extLst>
          </p:cNvPr>
          <p:cNvSpPr/>
          <p:nvPr/>
        </p:nvSpPr>
        <p:spPr>
          <a:xfrm>
            <a:off x="4058920" y="986640"/>
            <a:ext cx="7706360" cy="50788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B3F1B53-577A-7A41-8773-BD60021B6447}"/>
              </a:ext>
            </a:extLst>
          </p:cNvPr>
          <p:cNvSpPr/>
          <p:nvPr/>
        </p:nvSpPr>
        <p:spPr>
          <a:xfrm>
            <a:off x="1628268" y="2628538"/>
            <a:ext cx="586848" cy="551543"/>
          </a:xfrm>
          <a:prstGeom prst="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Tree>
    <p:extLst>
      <p:ext uri="{BB962C8B-B14F-4D97-AF65-F5344CB8AC3E}">
        <p14:creationId xmlns:p14="http://schemas.microsoft.com/office/powerpoint/2010/main" val="227021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7F1C4ED-1BF1-8B9D-6A09-BCA7EC069C7B}"/>
              </a:ext>
            </a:extLst>
          </p:cNvPr>
          <p:cNvSpPr txBox="1"/>
          <p:nvPr/>
        </p:nvSpPr>
        <p:spPr>
          <a:xfrm>
            <a:off x="609600" y="2228671"/>
            <a:ext cx="10121462" cy="1569660"/>
          </a:xfrm>
          <a:prstGeom prst="rect">
            <a:avLst/>
          </a:prstGeom>
          <a:noFill/>
        </p:spPr>
        <p:txBody>
          <a:bodyPr wrap="square" rtlCol="0">
            <a:spAutoFit/>
          </a:bodyPr>
          <a:lstStyle/>
          <a:p>
            <a:pPr marL="742950" lvl="1" indent="-285750">
              <a:buFont typeface="Arial" panose="020B0604020202020204" pitchFamily="34" charset="0"/>
              <a:buChar char="•"/>
            </a:pPr>
            <a:r>
              <a:rPr lang="en-US" sz="2400" dirty="0">
                <a:solidFill>
                  <a:schemeClr val="accent1">
                    <a:lumMod val="50000"/>
                  </a:schemeClr>
                </a:solidFill>
              </a:rPr>
              <a:t>BCR biology and single-cell detection using 10x genomics</a:t>
            </a:r>
          </a:p>
          <a:p>
            <a:pPr marL="742950" lvl="1" indent="-285750">
              <a:buFont typeface="Arial" panose="020B0604020202020204" pitchFamily="34" charset="0"/>
              <a:buChar char="•"/>
            </a:pPr>
            <a:r>
              <a:rPr lang="en-US" sz="2400" b="1" dirty="0">
                <a:solidFill>
                  <a:schemeClr val="accent1">
                    <a:lumMod val="50000"/>
                  </a:schemeClr>
                </a:solidFill>
              </a:rPr>
              <a:t>Computational analysis of single-cell antigen-receptor data</a:t>
            </a:r>
          </a:p>
          <a:p>
            <a:pPr marL="742950" lvl="1" indent="-285750">
              <a:buFont typeface="Arial" panose="020B0604020202020204" pitchFamily="34" charset="0"/>
              <a:buChar char="•"/>
            </a:pPr>
            <a:r>
              <a:rPr lang="en-US" sz="2400" dirty="0">
                <a:solidFill>
                  <a:schemeClr val="accent1">
                    <a:lumMod val="50000"/>
                  </a:schemeClr>
                </a:solidFill>
              </a:rPr>
              <a:t>Other single-cell multi-modal measurements relevant to immunology</a:t>
            </a:r>
          </a:p>
          <a:p>
            <a:endParaRPr lang="en-US" sz="2400" dirty="0">
              <a:solidFill>
                <a:schemeClr val="accent1">
                  <a:lumMod val="50000"/>
                </a:schemeClr>
              </a:solidFill>
            </a:endParaRPr>
          </a:p>
        </p:txBody>
      </p:sp>
    </p:spTree>
    <p:extLst>
      <p:ext uri="{BB962C8B-B14F-4D97-AF65-F5344CB8AC3E}">
        <p14:creationId xmlns:p14="http://schemas.microsoft.com/office/powerpoint/2010/main" val="3195837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AFCBA-3ECD-13D4-5270-3EA1C92F0941}"/>
              </a:ext>
            </a:extLst>
          </p:cNvPr>
          <p:cNvSpPr>
            <a:spLocks noGrp="1"/>
          </p:cNvSpPr>
          <p:nvPr>
            <p:ph type="title"/>
          </p:nvPr>
        </p:nvSpPr>
        <p:spPr>
          <a:xfrm>
            <a:off x="419100" y="288290"/>
            <a:ext cx="11353800" cy="1325563"/>
          </a:xfrm>
        </p:spPr>
        <p:txBody>
          <a:bodyPr/>
          <a:lstStyle/>
          <a:p>
            <a:r>
              <a:rPr lang="en-US" dirty="0">
                <a:solidFill>
                  <a:schemeClr val="accent1">
                    <a:lumMod val="50000"/>
                  </a:schemeClr>
                </a:solidFill>
                <a:latin typeface="+mn-lt"/>
              </a:rPr>
              <a:t>Single-cell BCR sequencing with 10x genomics</a:t>
            </a:r>
          </a:p>
        </p:txBody>
      </p:sp>
      <p:pic>
        <p:nvPicPr>
          <p:cNvPr id="5122" name="Picture 2">
            <a:extLst>
              <a:ext uri="{FF2B5EF4-FFF2-40B4-BE49-F238E27FC236}">
                <a16:creationId xmlns:a16="http://schemas.microsoft.com/office/drawing/2014/main" id="{EFC3DC42-4B8C-4BE4-F7B1-EBEED4B8E2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90688"/>
            <a:ext cx="10350805" cy="417671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287DE23-6A1D-AD35-6888-AB695DD0D330}"/>
              </a:ext>
            </a:extLst>
          </p:cNvPr>
          <p:cNvSpPr txBox="1"/>
          <p:nvPr/>
        </p:nvSpPr>
        <p:spPr>
          <a:xfrm>
            <a:off x="9727066" y="6200378"/>
            <a:ext cx="1461939" cy="369332"/>
          </a:xfrm>
          <a:prstGeom prst="rect">
            <a:avLst/>
          </a:prstGeom>
          <a:noFill/>
        </p:spPr>
        <p:txBody>
          <a:bodyPr wrap="none" rtlCol="0">
            <a:spAutoFit/>
          </a:bodyPr>
          <a:lstStyle/>
          <a:p>
            <a:r>
              <a:rPr lang="en-US" dirty="0"/>
              <a:t>10x genomics</a:t>
            </a:r>
          </a:p>
        </p:txBody>
      </p:sp>
    </p:spTree>
    <p:extLst>
      <p:ext uri="{BB962C8B-B14F-4D97-AF65-F5344CB8AC3E}">
        <p14:creationId xmlns:p14="http://schemas.microsoft.com/office/powerpoint/2010/main" val="10436295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2A163F1-9A8E-6E4C-A68A-EBCC4E25E604}"/>
              </a:ext>
            </a:extLst>
          </p:cNvPr>
          <p:cNvSpPr>
            <a:spLocks noGrp="1"/>
          </p:cNvSpPr>
          <p:nvPr>
            <p:ph type="sldNum" sz="quarter" idx="12"/>
          </p:nvPr>
        </p:nvSpPr>
        <p:spPr/>
        <p:txBody>
          <a:bodyPr/>
          <a:lstStyle/>
          <a:p>
            <a:fld id="{982F46DF-238F-F546-98B7-70B77862DA13}" type="slidenum">
              <a:rPr lang="en-US" smtClean="0"/>
              <a:pPr/>
              <a:t>15</a:t>
            </a:fld>
            <a:endParaRPr lang="en-US" dirty="0"/>
          </a:p>
        </p:txBody>
      </p:sp>
      <p:sp>
        <p:nvSpPr>
          <p:cNvPr id="9" name="Rectangle 8">
            <a:extLst>
              <a:ext uri="{FF2B5EF4-FFF2-40B4-BE49-F238E27FC236}">
                <a16:creationId xmlns:a16="http://schemas.microsoft.com/office/drawing/2014/main" id="{487006E0-B055-BC4E-B4AF-BC17BB19CE43}"/>
              </a:ext>
            </a:extLst>
          </p:cNvPr>
          <p:cNvSpPr/>
          <p:nvPr/>
        </p:nvSpPr>
        <p:spPr>
          <a:xfrm>
            <a:off x="175144" y="4397900"/>
            <a:ext cx="848011" cy="16445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Rectangle 9">
            <a:extLst>
              <a:ext uri="{FF2B5EF4-FFF2-40B4-BE49-F238E27FC236}">
                <a16:creationId xmlns:a16="http://schemas.microsoft.com/office/drawing/2014/main" id="{91318B26-B023-9844-8779-59DE795EF538}"/>
              </a:ext>
            </a:extLst>
          </p:cNvPr>
          <p:cNvSpPr/>
          <p:nvPr/>
        </p:nvSpPr>
        <p:spPr>
          <a:xfrm>
            <a:off x="2382986" y="4476258"/>
            <a:ext cx="60959" cy="14765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Title 2">
            <a:extLst>
              <a:ext uri="{FF2B5EF4-FFF2-40B4-BE49-F238E27FC236}">
                <a16:creationId xmlns:a16="http://schemas.microsoft.com/office/drawing/2014/main" id="{BA58B234-2CE1-BF42-9B93-27E73B156600}"/>
              </a:ext>
            </a:extLst>
          </p:cNvPr>
          <p:cNvSpPr>
            <a:spLocks noGrp="1"/>
          </p:cNvSpPr>
          <p:nvPr>
            <p:ph type="title"/>
          </p:nvPr>
        </p:nvSpPr>
        <p:spPr>
          <a:xfrm>
            <a:off x="1387309" y="123678"/>
            <a:ext cx="10696661" cy="733777"/>
          </a:xfrm>
        </p:spPr>
        <p:txBody>
          <a:bodyPr/>
          <a:lstStyle/>
          <a:p>
            <a:r>
              <a:rPr lang="en-US" dirty="0"/>
              <a:t>Computational analysis </a:t>
            </a:r>
          </a:p>
        </p:txBody>
      </p:sp>
      <p:pic>
        <p:nvPicPr>
          <p:cNvPr id="19" name="Picture 18" descr="Characteristics.jpg">
            <a:extLst>
              <a:ext uri="{FF2B5EF4-FFF2-40B4-BE49-F238E27FC236}">
                <a16:creationId xmlns:a16="http://schemas.microsoft.com/office/drawing/2014/main" id="{B93E6CCB-5B4E-9840-88C2-199646F6D89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5364" y="50236"/>
            <a:ext cx="951945" cy="835539"/>
          </a:xfrm>
          <a:prstGeom prst="rect">
            <a:avLst/>
          </a:prstGeom>
        </p:spPr>
      </p:pic>
      <p:sp>
        <p:nvSpPr>
          <p:cNvPr id="13" name="Rectangle 12">
            <a:extLst>
              <a:ext uri="{FF2B5EF4-FFF2-40B4-BE49-F238E27FC236}">
                <a16:creationId xmlns:a16="http://schemas.microsoft.com/office/drawing/2014/main" id="{84631404-01D1-D54D-9ABC-8ABBF18436DA}"/>
              </a:ext>
            </a:extLst>
          </p:cNvPr>
          <p:cNvSpPr/>
          <p:nvPr/>
        </p:nvSpPr>
        <p:spPr>
          <a:xfrm>
            <a:off x="144665" y="1164338"/>
            <a:ext cx="442604" cy="73377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Rectangle 13">
            <a:extLst>
              <a:ext uri="{FF2B5EF4-FFF2-40B4-BE49-F238E27FC236}">
                <a16:creationId xmlns:a16="http://schemas.microsoft.com/office/drawing/2014/main" id="{27DE7A7D-02C1-6543-B5D1-5145EC8D8391}"/>
              </a:ext>
            </a:extLst>
          </p:cNvPr>
          <p:cNvSpPr/>
          <p:nvPr/>
        </p:nvSpPr>
        <p:spPr>
          <a:xfrm>
            <a:off x="4807789" y="3414205"/>
            <a:ext cx="1288211" cy="56144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8" name="Rectangle 17">
            <a:extLst>
              <a:ext uri="{FF2B5EF4-FFF2-40B4-BE49-F238E27FC236}">
                <a16:creationId xmlns:a16="http://schemas.microsoft.com/office/drawing/2014/main" id="{7815376A-0465-5C4B-BA10-0E5A9F8104FB}"/>
              </a:ext>
            </a:extLst>
          </p:cNvPr>
          <p:cNvSpPr/>
          <p:nvPr/>
        </p:nvSpPr>
        <p:spPr>
          <a:xfrm>
            <a:off x="9382931" y="963235"/>
            <a:ext cx="1288211" cy="6287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3" name="Rectangle 22">
            <a:extLst>
              <a:ext uri="{FF2B5EF4-FFF2-40B4-BE49-F238E27FC236}">
                <a16:creationId xmlns:a16="http://schemas.microsoft.com/office/drawing/2014/main" id="{2D301704-2815-BC4B-A450-A02D9EB8E4DF}"/>
              </a:ext>
            </a:extLst>
          </p:cNvPr>
          <p:cNvSpPr/>
          <p:nvPr/>
        </p:nvSpPr>
        <p:spPr>
          <a:xfrm>
            <a:off x="5497959" y="3406979"/>
            <a:ext cx="505276" cy="45679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8194" name="Picture 2" descr="Fig. 5">
            <a:extLst>
              <a:ext uri="{FF2B5EF4-FFF2-40B4-BE49-F238E27FC236}">
                <a16:creationId xmlns:a16="http://schemas.microsoft.com/office/drawing/2014/main" id="{13E9F15C-6C99-CB67-F68F-13448989BE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0251" y="905226"/>
            <a:ext cx="6278243" cy="588202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D7D84C0-4C63-D788-FC54-71BA5242347F}"/>
              </a:ext>
            </a:extLst>
          </p:cNvPr>
          <p:cNvSpPr txBox="1"/>
          <p:nvPr/>
        </p:nvSpPr>
        <p:spPr>
          <a:xfrm>
            <a:off x="9083430" y="6290592"/>
            <a:ext cx="2650435" cy="430887"/>
          </a:xfrm>
          <a:prstGeom prst="rect">
            <a:avLst/>
          </a:prstGeom>
          <a:noFill/>
        </p:spPr>
        <p:txBody>
          <a:bodyPr wrap="square">
            <a:spAutoFit/>
          </a:bodyPr>
          <a:lstStyle/>
          <a:p>
            <a:pPr algn="l"/>
            <a:r>
              <a:rPr lang="en-US" sz="1100" b="0" i="0" dirty="0" err="1">
                <a:solidFill>
                  <a:srgbClr val="222222"/>
                </a:solidFill>
                <a:effectLst/>
                <a:latin typeface="-apple-system"/>
              </a:rPr>
              <a:t>Heumos</a:t>
            </a:r>
            <a:r>
              <a:rPr lang="en-US" sz="1100" b="0" i="0" dirty="0">
                <a:solidFill>
                  <a:srgbClr val="222222"/>
                </a:solidFill>
                <a:effectLst/>
                <a:latin typeface="-apple-system"/>
              </a:rPr>
              <a:t>, L., </a:t>
            </a:r>
            <a:r>
              <a:rPr lang="en-US" sz="1100" b="0" i="0" dirty="0" err="1">
                <a:solidFill>
                  <a:srgbClr val="222222"/>
                </a:solidFill>
                <a:effectLst/>
                <a:latin typeface="-apple-system"/>
              </a:rPr>
              <a:t>Schaar</a:t>
            </a:r>
            <a:r>
              <a:rPr lang="en-US" sz="1100" b="0" i="0" dirty="0">
                <a:solidFill>
                  <a:srgbClr val="222222"/>
                </a:solidFill>
                <a:effectLst/>
                <a:latin typeface="-apple-system"/>
              </a:rPr>
              <a:t>, A.C., Lance, C. </a:t>
            </a:r>
            <a:r>
              <a:rPr lang="en-US" sz="1100" b="0" i="1" dirty="0">
                <a:solidFill>
                  <a:srgbClr val="222222"/>
                </a:solidFill>
                <a:effectLst/>
                <a:latin typeface="-apple-system"/>
              </a:rPr>
              <a:t>et al.</a:t>
            </a:r>
            <a:r>
              <a:rPr lang="en-US" sz="1100" b="0" i="0" dirty="0">
                <a:solidFill>
                  <a:srgbClr val="222222"/>
                </a:solidFill>
                <a:effectLst/>
                <a:latin typeface="-apple-system"/>
              </a:rPr>
              <a:t> . </a:t>
            </a:r>
            <a:r>
              <a:rPr lang="en-US" sz="1100" b="0" i="1" dirty="0">
                <a:solidFill>
                  <a:srgbClr val="222222"/>
                </a:solidFill>
                <a:effectLst/>
                <a:latin typeface="-apple-system"/>
              </a:rPr>
              <a:t>Nat Rev Genet</a:t>
            </a:r>
            <a:r>
              <a:rPr lang="en-US" sz="1100" b="0" i="0" dirty="0">
                <a:solidFill>
                  <a:srgbClr val="222222"/>
                </a:solidFill>
                <a:effectLst/>
                <a:latin typeface="-apple-system"/>
              </a:rPr>
              <a:t> </a:t>
            </a:r>
            <a:r>
              <a:rPr lang="en-US" sz="1100" b="1" i="0" dirty="0">
                <a:solidFill>
                  <a:srgbClr val="222222"/>
                </a:solidFill>
                <a:effectLst/>
                <a:latin typeface="-apple-system"/>
              </a:rPr>
              <a:t>24</a:t>
            </a:r>
            <a:r>
              <a:rPr lang="en-US" sz="1100" b="0" i="0" dirty="0">
                <a:solidFill>
                  <a:srgbClr val="222222"/>
                </a:solidFill>
                <a:effectLst/>
                <a:latin typeface="-apple-system"/>
              </a:rPr>
              <a:t>, 550–572 (2023</a:t>
            </a:r>
            <a:endParaRPr lang="en-US" sz="1100" dirty="0"/>
          </a:p>
        </p:txBody>
      </p:sp>
    </p:spTree>
    <p:extLst>
      <p:ext uri="{BB962C8B-B14F-4D97-AF65-F5344CB8AC3E}">
        <p14:creationId xmlns:p14="http://schemas.microsoft.com/office/powerpoint/2010/main" val="297922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57B2B-6AAE-1FAB-FEE7-F9DB4C7C4B8C}"/>
              </a:ext>
            </a:extLst>
          </p:cNvPr>
          <p:cNvSpPr>
            <a:spLocks noGrp="1"/>
          </p:cNvSpPr>
          <p:nvPr>
            <p:ph type="title"/>
          </p:nvPr>
        </p:nvSpPr>
        <p:spPr>
          <a:xfrm>
            <a:off x="609470" y="59690"/>
            <a:ext cx="10515600" cy="1325563"/>
          </a:xfrm>
        </p:spPr>
        <p:txBody>
          <a:bodyPr>
            <a:normAutofit/>
          </a:bodyPr>
          <a:lstStyle/>
          <a:p>
            <a:r>
              <a:rPr lang="en-US" sz="3600" dirty="0">
                <a:solidFill>
                  <a:schemeClr val="accent1">
                    <a:lumMod val="50000"/>
                  </a:schemeClr>
                </a:solidFill>
                <a:latin typeface="+mn-lt"/>
              </a:rPr>
              <a:t>Single-cell BCR-seq to analyze the immune repertoire</a:t>
            </a:r>
          </a:p>
        </p:txBody>
      </p:sp>
      <p:sp>
        <p:nvSpPr>
          <p:cNvPr id="4" name="TextBox 3">
            <a:extLst>
              <a:ext uri="{FF2B5EF4-FFF2-40B4-BE49-F238E27FC236}">
                <a16:creationId xmlns:a16="http://schemas.microsoft.com/office/drawing/2014/main" id="{18B9B8CB-51C9-2A82-C82D-EC7194B3ABF3}"/>
              </a:ext>
            </a:extLst>
          </p:cNvPr>
          <p:cNvSpPr txBox="1"/>
          <p:nvPr/>
        </p:nvSpPr>
        <p:spPr>
          <a:xfrm>
            <a:off x="8562096" y="6428978"/>
            <a:ext cx="3629904" cy="369332"/>
          </a:xfrm>
          <a:prstGeom prst="rect">
            <a:avLst/>
          </a:prstGeom>
          <a:noFill/>
        </p:spPr>
        <p:txBody>
          <a:bodyPr wrap="none" rtlCol="0">
            <a:spAutoFit/>
          </a:bodyPr>
          <a:lstStyle/>
          <a:p>
            <a:r>
              <a:rPr lang="en-US" dirty="0" err="1"/>
              <a:t>Phad</a:t>
            </a:r>
            <a:r>
              <a:rPr lang="en-US" dirty="0"/>
              <a:t> </a:t>
            </a:r>
            <a:r>
              <a:rPr lang="en-US" i="1" dirty="0"/>
              <a:t>et al.</a:t>
            </a:r>
            <a:r>
              <a:rPr lang="en-US" dirty="0"/>
              <a:t> </a:t>
            </a:r>
            <a:r>
              <a:rPr lang="en-US" i="1" dirty="0"/>
              <a:t>Nature Immunology</a:t>
            </a:r>
            <a:r>
              <a:rPr lang="en-US" dirty="0"/>
              <a:t> 2022</a:t>
            </a:r>
          </a:p>
        </p:txBody>
      </p:sp>
      <p:pic>
        <p:nvPicPr>
          <p:cNvPr id="6" name="Picture 5" descr="A diagram of different colored circles&#10;&#10;Description automatically generated">
            <a:extLst>
              <a:ext uri="{FF2B5EF4-FFF2-40B4-BE49-F238E27FC236}">
                <a16:creationId xmlns:a16="http://schemas.microsoft.com/office/drawing/2014/main" id="{EF11BEE7-938A-DE87-0E6A-F4BC6DE163F8}"/>
              </a:ext>
            </a:extLst>
          </p:cNvPr>
          <p:cNvPicPr>
            <a:picLocks noChangeAspect="1"/>
          </p:cNvPicPr>
          <p:nvPr/>
        </p:nvPicPr>
        <p:blipFill>
          <a:blip r:embed="rId2"/>
          <a:stretch>
            <a:fillRect/>
          </a:stretch>
        </p:blipFill>
        <p:spPr>
          <a:xfrm>
            <a:off x="1344195" y="1124267"/>
            <a:ext cx="9303123" cy="4609466"/>
          </a:xfrm>
          <a:prstGeom prst="rect">
            <a:avLst/>
          </a:prstGeom>
        </p:spPr>
      </p:pic>
    </p:spTree>
    <p:extLst>
      <p:ext uri="{BB962C8B-B14F-4D97-AF65-F5344CB8AC3E}">
        <p14:creationId xmlns:p14="http://schemas.microsoft.com/office/powerpoint/2010/main" val="42840838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CB99D-EE55-6237-0D2F-833BE9EC92C0}"/>
              </a:ext>
            </a:extLst>
          </p:cNvPr>
          <p:cNvSpPr>
            <a:spLocks noGrp="1"/>
          </p:cNvSpPr>
          <p:nvPr>
            <p:ph type="title"/>
          </p:nvPr>
        </p:nvSpPr>
        <p:spPr/>
        <p:txBody>
          <a:bodyPr>
            <a:normAutofit/>
          </a:bodyPr>
          <a:lstStyle/>
          <a:p>
            <a:r>
              <a:rPr lang="en-US" sz="3600" dirty="0"/>
              <a:t>Several software tools exist for single-cell  antigen receptor analysis</a:t>
            </a:r>
          </a:p>
        </p:txBody>
      </p:sp>
      <p:pic>
        <p:nvPicPr>
          <p:cNvPr id="8194" name="Picture 2">
            <a:extLst>
              <a:ext uri="{FF2B5EF4-FFF2-40B4-BE49-F238E27FC236}">
                <a16:creationId xmlns:a16="http://schemas.microsoft.com/office/drawing/2014/main" id="{D85A77E7-CE54-2C04-84DB-A3116C6767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6654" y="2209800"/>
            <a:ext cx="2113844" cy="24384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E3DAE6B-7F7F-BD31-E9D1-6EB26C093DEB}"/>
              </a:ext>
            </a:extLst>
          </p:cNvPr>
          <p:cNvPicPr>
            <a:picLocks noChangeAspect="1"/>
          </p:cNvPicPr>
          <p:nvPr/>
        </p:nvPicPr>
        <p:blipFill>
          <a:blip r:embed="rId3"/>
          <a:stretch>
            <a:fillRect/>
          </a:stretch>
        </p:blipFill>
        <p:spPr>
          <a:xfrm>
            <a:off x="4386069" y="2209800"/>
            <a:ext cx="2548131" cy="2461263"/>
          </a:xfrm>
          <a:prstGeom prst="rect">
            <a:avLst/>
          </a:prstGeom>
        </p:spPr>
      </p:pic>
      <p:pic>
        <p:nvPicPr>
          <p:cNvPr id="8198" name="Picture 6" descr="scirpy - Home">
            <a:extLst>
              <a:ext uri="{FF2B5EF4-FFF2-40B4-BE49-F238E27FC236}">
                <a16:creationId xmlns:a16="http://schemas.microsoft.com/office/drawing/2014/main" id="{CD6442D3-7E75-B4AF-233C-AC8444210D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0" y="2755063"/>
            <a:ext cx="3383280" cy="16916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82D4EF9-9181-ECAE-9FDC-B59AE807CC93}"/>
              </a:ext>
            </a:extLst>
          </p:cNvPr>
          <p:cNvSpPr txBox="1"/>
          <p:nvPr/>
        </p:nvSpPr>
        <p:spPr>
          <a:xfrm>
            <a:off x="1981200" y="5105400"/>
            <a:ext cx="434734" cy="646331"/>
          </a:xfrm>
          <a:prstGeom prst="rect">
            <a:avLst/>
          </a:prstGeom>
          <a:noFill/>
        </p:spPr>
        <p:txBody>
          <a:bodyPr wrap="none" rtlCol="0">
            <a:spAutoFit/>
          </a:bodyPr>
          <a:lstStyle/>
          <a:p>
            <a:r>
              <a:rPr lang="en-US" sz="3600" dirty="0"/>
              <a:t>R</a:t>
            </a:r>
          </a:p>
        </p:txBody>
      </p:sp>
      <p:sp>
        <p:nvSpPr>
          <p:cNvPr id="5" name="TextBox 4">
            <a:extLst>
              <a:ext uri="{FF2B5EF4-FFF2-40B4-BE49-F238E27FC236}">
                <a16:creationId xmlns:a16="http://schemas.microsoft.com/office/drawing/2014/main" id="{78BA8753-CBC6-04B3-66CA-2B043FBC0E45}"/>
              </a:ext>
            </a:extLst>
          </p:cNvPr>
          <p:cNvSpPr txBox="1"/>
          <p:nvPr/>
        </p:nvSpPr>
        <p:spPr>
          <a:xfrm>
            <a:off x="5263894" y="5105399"/>
            <a:ext cx="434734" cy="646331"/>
          </a:xfrm>
          <a:prstGeom prst="rect">
            <a:avLst/>
          </a:prstGeom>
          <a:noFill/>
        </p:spPr>
        <p:txBody>
          <a:bodyPr wrap="none" rtlCol="0">
            <a:spAutoFit/>
          </a:bodyPr>
          <a:lstStyle/>
          <a:p>
            <a:r>
              <a:rPr lang="en-US" sz="3600" dirty="0"/>
              <a:t>R</a:t>
            </a:r>
          </a:p>
        </p:txBody>
      </p:sp>
      <p:sp>
        <p:nvSpPr>
          <p:cNvPr id="6" name="TextBox 5">
            <a:extLst>
              <a:ext uri="{FF2B5EF4-FFF2-40B4-BE49-F238E27FC236}">
                <a16:creationId xmlns:a16="http://schemas.microsoft.com/office/drawing/2014/main" id="{8787C071-1C09-270F-72D2-69D5A58491DD}"/>
              </a:ext>
            </a:extLst>
          </p:cNvPr>
          <p:cNvSpPr txBox="1"/>
          <p:nvPr/>
        </p:nvSpPr>
        <p:spPr>
          <a:xfrm>
            <a:off x="9452419" y="5105398"/>
            <a:ext cx="1516762" cy="646331"/>
          </a:xfrm>
          <a:prstGeom prst="rect">
            <a:avLst/>
          </a:prstGeom>
          <a:noFill/>
        </p:spPr>
        <p:txBody>
          <a:bodyPr wrap="none" rtlCol="0">
            <a:spAutoFit/>
          </a:bodyPr>
          <a:lstStyle/>
          <a:p>
            <a:r>
              <a:rPr lang="en-US" sz="3600" dirty="0"/>
              <a:t>python</a:t>
            </a:r>
          </a:p>
        </p:txBody>
      </p:sp>
    </p:spTree>
    <p:extLst>
      <p:ext uri="{BB962C8B-B14F-4D97-AF65-F5344CB8AC3E}">
        <p14:creationId xmlns:p14="http://schemas.microsoft.com/office/powerpoint/2010/main" val="1935202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37428-C3F5-B963-D6C5-ADB3F30929F7}"/>
              </a:ext>
            </a:extLst>
          </p:cNvPr>
          <p:cNvSpPr>
            <a:spLocks noGrp="1"/>
          </p:cNvSpPr>
          <p:nvPr>
            <p:ph type="title"/>
          </p:nvPr>
        </p:nvSpPr>
        <p:spPr>
          <a:xfrm>
            <a:off x="838200" y="197633"/>
            <a:ext cx="10515600" cy="1325563"/>
          </a:xfrm>
        </p:spPr>
        <p:txBody>
          <a:bodyPr>
            <a:normAutofit/>
          </a:bodyPr>
          <a:lstStyle/>
          <a:p>
            <a:r>
              <a:rPr lang="en-US" sz="3600" dirty="0">
                <a:solidFill>
                  <a:schemeClr val="accent1">
                    <a:lumMod val="50000"/>
                  </a:schemeClr>
                </a:solidFill>
                <a:latin typeface="+mn-lt"/>
              </a:rPr>
              <a:t>Interacting with </a:t>
            </a:r>
            <a:r>
              <a:rPr lang="en-US" sz="3600" dirty="0" err="1">
                <a:solidFill>
                  <a:schemeClr val="accent1">
                    <a:lumMod val="50000"/>
                  </a:schemeClr>
                </a:solidFill>
                <a:latin typeface="+mn-lt"/>
              </a:rPr>
              <a:t>scTCR</a:t>
            </a:r>
            <a:r>
              <a:rPr lang="en-US" sz="3600" dirty="0">
                <a:solidFill>
                  <a:schemeClr val="accent1">
                    <a:lumMod val="50000"/>
                  </a:schemeClr>
                </a:solidFill>
                <a:latin typeface="+mn-lt"/>
              </a:rPr>
              <a:t>/BCR-seq data in </a:t>
            </a:r>
            <a:r>
              <a:rPr lang="en-US" sz="3600" dirty="0" err="1">
                <a:solidFill>
                  <a:schemeClr val="accent1">
                    <a:lumMod val="50000"/>
                  </a:schemeClr>
                </a:solidFill>
                <a:latin typeface="+mn-lt"/>
              </a:rPr>
              <a:t>scRepertoire</a:t>
            </a:r>
            <a:endParaRPr lang="en-US" sz="3600" dirty="0">
              <a:solidFill>
                <a:schemeClr val="accent1">
                  <a:lumMod val="50000"/>
                </a:schemeClr>
              </a:solidFill>
              <a:latin typeface="+mn-lt"/>
            </a:endParaRPr>
          </a:p>
        </p:txBody>
      </p:sp>
      <p:pic>
        <p:nvPicPr>
          <p:cNvPr id="3" name="Picture 2">
            <a:extLst>
              <a:ext uri="{FF2B5EF4-FFF2-40B4-BE49-F238E27FC236}">
                <a16:creationId xmlns:a16="http://schemas.microsoft.com/office/drawing/2014/main" id="{A7DA74AD-0370-1B35-C77C-E1405976CC28}"/>
              </a:ext>
            </a:extLst>
          </p:cNvPr>
          <p:cNvPicPr>
            <a:picLocks noChangeAspect="1"/>
          </p:cNvPicPr>
          <p:nvPr/>
        </p:nvPicPr>
        <p:blipFill>
          <a:blip r:embed="rId2"/>
          <a:stretch>
            <a:fillRect/>
          </a:stretch>
        </p:blipFill>
        <p:spPr>
          <a:xfrm>
            <a:off x="2865120" y="1523196"/>
            <a:ext cx="7772400" cy="4969679"/>
          </a:xfrm>
          <a:prstGeom prst="rect">
            <a:avLst/>
          </a:prstGeom>
        </p:spPr>
      </p:pic>
      <p:sp>
        <p:nvSpPr>
          <p:cNvPr id="4" name="TextBox 3">
            <a:extLst>
              <a:ext uri="{FF2B5EF4-FFF2-40B4-BE49-F238E27FC236}">
                <a16:creationId xmlns:a16="http://schemas.microsoft.com/office/drawing/2014/main" id="{22BA322A-2BB6-4A78-F802-7DF042576766}"/>
              </a:ext>
            </a:extLst>
          </p:cNvPr>
          <p:cNvSpPr txBox="1"/>
          <p:nvPr/>
        </p:nvSpPr>
        <p:spPr>
          <a:xfrm>
            <a:off x="325105" y="2026920"/>
            <a:ext cx="2458750" cy="584775"/>
          </a:xfrm>
          <a:prstGeom prst="rect">
            <a:avLst/>
          </a:prstGeom>
          <a:noFill/>
        </p:spPr>
        <p:txBody>
          <a:bodyPr wrap="none" rtlCol="0">
            <a:spAutoFit/>
          </a:bodyPr>
          <a:lstStyle/>
          <a:p>
            <a:r>
              <a:rPr lang="en-US" sz="3200" dirty="0"/>
              <a:t>List of contigs</a:t>
            </a:r>
          </a:p>
        </p:txBody>
      </p:sp>
    </p:spTree>
    <p:extLst>
      <p:ext uri="{BB962C8B-B14F-4D97-AF65-F5344CB8AC3E}">
        <p14:creationId xmlns:p14="http://schemas.microsoft.com/office/powerpoint/2010/main" val="3146440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069538-5E8A-557B-5B3A-0B86972CE03D}"/>
              </a:ext>
            </a:extLst>
          </p:cNvPr>
          <p:cNvSpPr txBox="1"/>
          <p:nvPr/>
        </p:nvSpPr>
        <p:spPr>
          <a:xfrm>
            <a:off x="411480" y="456248"/>
            <a:ext cx="5799023" cy="584775"/>
          </a:xfrm>
          <a:prstGeom prst="rect">
            <a:avLst/>
          </a:prstGeom>
          <a:noFill/>
        </p:spPr>
        <p:txBody>
          <a:bodyPr wrap="none" rtlCol="0">
            <a:spAutoFit/>
          </a:bodyPr>
          <a:lstStyle/>
          <a:p>
            <a:r>
              <a:rPr lang="en-US" sz="3200" dirty="0">
                <a:solidFill>
                  <a:schemeClr val="accent1">
                    <a:lumMod val="50000"/>
                  </a:schemeClr>
                </a:solidFill>
              </a:rPr>
              <a:t>Next: combine contigs into clones</a:t>
            </a:r>
          </a:p>
        </p:txBody>
      </p:sp>
      <p:pic>
        <p:nvPicPr>
          <p:cNvPr id="4" name="Picture 3">
            <a:extLst>
              <a:ext uri="{FF2B5EF4-FFF2-40B4-BE49-F238E27FC236}">
                <a16:creationId xmlns:a16="http://schemas.microsoft.com/office/drawing/2014/main" id="{F3A48BD4-67D2-69FA-2510-5EAAB236BE3B}"/>
              </a:ext>
            </a:extLst>
          </p:cNvPr>
          <p:cNvPicPr>
            <a:picLocks noChangeAspect="1"/>
          </p:cNvPicPr>
          <p:nvPr/>
        </p:nvPicPr>
        <p:blipFill>
          <a:blip r:embed="rId2"/>
          <a:stretch>
            <a:fillRect/>
          </a:stretch>
        </p:blipFill>
        <p:spPr>
          <a:xfrm>
            <a:off x="526484" y="2096430"/>
            <a:ext cx="11139032" cy="3523042"/>
          </a:xfrm>
          <a:prstGeom prst="rect">
            <a:avLst/>
          </a:prstGeom>
        </p:spPr>
      </p:pic>
      <p:sp>
        <p:nvSpPr>
          <p:cNvPr id="5" name="TextBox 4">
            <a:extLst>
              <a:ext uri="{FF2B5EF4-FFF2-40B4-BE49-F238E27FC236}">
                <a16:creationId xmlns:a16="http://schemas.microsoft.com/office/drawing/2014/main" id="{9DE96E22-9B2C-CB90-DDEB-E4858DBA9AFB}"/>
              </a:ext>
            </a:extLst>
          </p:cNvPr>
          <p:cNvSpPr txBox="1"/>
          <p:nvPr/>
        </p:nvSpPr>
        <p:spPr>
          <a:xfrm>
            <a:off x="411480" y="1526351"/>
            <a:ext cx="8488286" cy="461665"/>
          </a:xfrm>
          <a:prstGeom prst="rect">
            <a:avLst/>
          </a:prstGeom>
          <a:noFill/>
        </p:spPr>
        <p:txBody>
          <a:bodyPr wrap="none" rtlCol="0">
            <a:spAutoFit/>
          </a:bodyPr>
          <a:lstStyle/>
          <a:p>
            <a:r>
              <a:rPr lang="en-US" sz="2400" dirty="0"/>
              <a:t>This step can be done a few days, here is how </a:t>
            </a:r>
            <a:r>
              <a:rPr lang="en-US" sz="2400" dirty="0" err="1"/>
              <a:t>scRepertoire</a:t>
            </a:r>
            <a:r>
              <a:rPr lang="en-US" sz="2400" dirty="0"/>
              <a:t> does it:</a:t>
            </a:r>
          </a:p>
        </p:txBody>
      </p:sp>
    </p:spTree>
    <p:extLst>
      <p:ext uri="{BB962C8B-B14F-4D97-AF65-F5344CB8AC3E}">
        <p14:creationId xmlns:p14="http://schemas.microsoft.com/office/powerpoint/2010/main" val="2912233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7F1C4ED-1BF1-8B9D-6A09-BCA7EC069C7B}"/>
              </a:ext>
            </a:extLst>
          </p:cNvPr>
          <p:cNvSpPr txBox="1"/>
          <p:nvPr/>
        </p:nvSpPr>
        <p:spPr>
          <a:xfrm>
            <a:off x="609600" y="2228671"/>
            <a:ext cx="10121462" cy="1569660"/>
          </a:xfrm>
          <a:prstGeom prst="rect">
            <a:avLst/>
          </a:prstGeom>
          <a:noFill/>
        </p:spPr>
        <p:txBody>
          <a:bodyPr wrap="square" rtlCol="0">
            <a:spAutoFit/>
          </a:bodyPr>
          <a:lstStyle/>
          <a:p>
            <a:pPr marL="742950" lvl="1" indent="-285750">
              <a:buFont typeface="Arial" panose="020B0604020202020204" pitchFamily="34" charset="0"/>
              <a:buChar char="•"/>
            </a:pPr>
            <a:r>
              <a:rPr lang="en-US" sz="2400" b="1" dirty="0">
                <a:solidFill>
                  <a:schemeClr val="accent1">
                    <a:lumMod val="50000"/>
                  </a:schemeClr>
                </a:solidFill>
              </a:rPr>
              <a:t>Antigen receptor biology and single-cell detection using 10x genomics</a:t>
            </a:r>
          </a:p>
          <a:p>
            <a:pPr marL="742950" lvl="1" indent="-285750">
              <a:buFont typeface="Arial" panose="020B0604020202020204" pitchFamily="34" charset="0"/>
              <a:buChar char="•"/>
            </a:pPr>
            <a:r>
              <a:rPr lang="en-US" sz="2400" dirty="0">
                <a:solidFill>
                  <a:schemeClr val="accent1">
                    <a:lumMod val="50000"/>
                  </a:schemeClr>
                </a:solidFill>
              </a:rPr>
              <a:t>Computational analysis of single-cell antigen receptor data</a:t>
            </a:r>
          </a:p>
          <a:p>
            <a:pPr marL="742950" lvl="1" indent="-285750">
              <a:buFont typeface="Arial" panose="020B0604020202020204" pitchFamily="34" charset="0"/>
              <a:buChar char="•"/>
            </a:pPr>
            <a:r>
              <a:rPr lang="en-US" sz="2400" dirty="0">
                <a:solidFill>
                  <a:schemeClr val="accent1">
                    <a:lumMod val="50000"/>
                  </a:schemeClr>
                </a:solidFill>
              </a:rPr>
              <a:t>Other single-cell multi-modal measurements relevant to immunology</a:t>
            </a:r>
          </a:p>
          <a:p>
            <a:endParaRPr lang="en-US" sz="2400" dirty="0">
              <a:solidFill>
                <a:schemeClr val="accent1">
                  <a:lumMod val="50000"/>
                </a:schemeClr>
              </a:solidFill>
            </a:endParaRPr>
          </a:p>
        </p:txBody>
      </p:sp>
    </p:spTree>
    <p:extLst>
      <p:ext uri="{BB962C8B-B14F-4D97-AF65-F5344CB8AC3E}">
        <p14:creationId xmlns:p14="http://schemas.microsoft.com/office/powerpoint/2010/main" val="3576566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F7AEA-8BE7-B398-BF25-45120EE8F1BB}"/>
              </a:ext>
            </a:extLst>
          </p:cNvPr>
          <p:cNvSpPr>
            <a:spLocks noGrp="1"/>
          </p:cNvSpPr>
          <p:nvPr>
            <p:ph type="title"/>
          </p:nvPr>
        </p:nvSpPr>
        <p:spPr>
          <a:xfrm>
            <a:off x="440635" y="137636"/>
            <a:ext cx="10515600" cy="1325563"/>
          </a:xfrm>
        </p:spPr>
        <p:txBody>
          <a:bodyPr>
            <a:normAutofit/>
          </a:bodyPr>
          <a:lstStyle/>
          <a:p>
            <a:r>
              <a:rPr lang="en-US" sz="3200" dirty="0">
                <a:solidFill>
                  <a:schemeClr val="accent1">
                    <a:lumMod val="50000"/>
                  </a:schemeClr>
                </a:solidFill>
                <a:latin typeface="+mn-lt"/>
              </a:rPr>
              <a:t>How does the immune repertoire compare between samples?</a:t>
            </a:r>
          </a:p>
        </p:txBody>
      </p:sp>
      <p:pic>
        <p:nvPicPr>
          <p:cNvPr id="3" name="Picture 2">
            <a:extLst>
              <a:ext uri="{FF2B5EF4-FFF2-40B4-BE49-F238E27FC236}">
                <a16:creationId xmlns:a16="http://schemas.microsoft.com/office/drawing/2014/main" id="{7A1D33A1-7080-19ED-1AD8-EE2093FD9AFB}"/>
              </a:ext>
            </a:extLst>
          </p:cNvPr>
          <p:cNvPicPr>
            <a:picLocks noChangeAspect="1"/>
          </p:cNvPicPr>
          <p:nvPr/>
        </p:nvPicPr>
        <p:blipFill>
          <a:blip r:embed="rId3"/>
          <a:stretch>
            <a:fillRect/>
          </a:stretch>
        </p:blipFill>
        <p:spPr>
          <a:xfrm>
            <a:off x="1000760" y="1916430"/>
            <a:ext cx="4416836" cy="4225290"/>
          </a:xfrm>
          <a:prstGeom prst="rect">
            <a:avLst/>
          </a:prstGeom>
        </p:spPr>
      </p:pic>
      <p:pic>
        <p:nvPicPr>
          <p:cNvPr id="4" name="Picture 3">
            <a:extLst>
              <a:ext uri="{FF2B5EF4-FFF2-40B4-BE49-F238E27FC236}">
                <a16:creationId xmlns:a16="http://schemas.microsoft.com/office/drawing/2014/main" id="{7E63BEBF-41FA-4373-3E8B-3E16B287929D}"/>
              </a:ext>
            </a:extLst>
          </p:cNvPr>
          <p:cNvPicPr>
            <a:picLocks noChangeAspect="1"/>
          </p:cNvPicPr>
          <p:nvPr/>
        </p:nvPicPr>
        <p:blipFill>
          <a:blip r:embed="rId4"/>
          <a:stretch>
            <a:fillRect/>
          </a:stretch>
        </p:blipFill>
        <p:spPr>
          <a:xfrm>
            <a:off x="6096000" y="2103120"/>
            <a:ext cx="4656913" cy="4038600"/>
          </a:xfrm>
          <a:prstGeom prst="rect">
            <a:avLst/>
          </a:prstGeom>
        </p:spPr>
      </p:pic>
      <p:sp>
        <p:nvSpPr>
          <p:cNvPr id="6" name="TextBox 5">
            <a:extLst>
              <a:ext uri="{FF2B5EF4-FFF2-40B4-BE49-F238E27FC236}">
                <a16:creationId xmlns:a16="http://schemas.microsoft.com/office/drawing/2014/main" id="{F78D2722-C41E-34AA-26FB-6DC16D2ADA45}"/>
              </a:ext>
            </a:extLst>
          </p:cNvPr>
          <p:cNvSpPr txBox="1"/>
          <p:nvPr/>
        </p:nvSpPr>
        <p:spPr>
          <a:xfrm>
            <a:off x="1693628" y="1733788"/>
            <a:ext cx="3723968" cy="369332"/>
          </a:xfrm>
          <a:prstGeom prst="rect">
            <a:avLst/>
          </a:prstGeom>
          <a:noFill/>
        </p:spPr>
        <p:txBody>
          <a:bodyPr wrap="none" rtlCol="0">
            <a:spAutoFit/>
          </a:bodyPr>
          <a:lstStyle/>
          <a:p>
            <a:r>
              <a:rPr lang="en-US" dirty="0"/>
              <a:t>Large differences between individuals</a:t>
            </a:r>
          </a:p>
        </p:txBody>
      </p:sp>
      <p:sp>
        <p:nvSpPr>
          <p:cNvPr id="7" name="TextBox 6">
            <a:extLst>
              <a:ext uri="{FF2B5EF4-FFF2-40B4-BE49-F238E27FC236}">
                <a16:creationId xmlns:a16="http://schemas.microsoft.com/office/drawing/2014/main" id="{8DE2087E-7031-F449-197C-44265F797EA3}"/>
              </a:ext>
            </a:extLst>
          </p:cNvPr>
          <p:cNvSpPr txBox="1"/>
          <p:nvPr/>
        </p:nvSpPr>
        <p:spPr>
          <a:xfrm>
            <a:off x="6359406" y="1733788"/>
            <a:ext cx="4765664" cy="369332"/>
          </a:xfrm>
          <a:prstGeom prst="rect">
            <a:avLst/>
          </a:prstGeom>
          <a:noFill/>
        </p:spPr>
        <p:txBody>
          <a:bodyPr wrap="none" rtlCol="0">
            <a:spAutoFit/>
          </a:bodyPr>
          <a:lstStyle/>
          <a:p>
            <a:r>
              <a:rPr lang="en-US" dirty="0"/>
              <a:t>Small differences across time (for one individual)</a:t>
            </a:r>
          </a:p>
        </p:txBody>
      </p:sp>
      <p:sp>
        <p:nvSpPr>
          <p:cNvPr id="8" name="TextBox 7">
            <a:extLst>
              <a:ext uri="{FF2B5EF4-FFF2-40B4-BE49-F238E27FC236}">
                <a16:creationId xmlns:a16="http://schemas.microsoft.com/office/drawing/2014/main" id="{F79D8A9B-C663-27E2-F7E6-F2D7FE241DBD}"/>
              </a:ext>
            </a:extLst>
          </p:cNvPr>
          <p:cNvSpPr txBox="1"/>
          <p:nvPr/>
        </p:nvSpPr>
        <p:spPr>
          <a:xfrm>
            <a:off x="8562096" y="6428978"/>
            <a:ext cx="3629904" cy="369332"/>
          </a:xfrm>
          <a:prstGeom prst="rect">
            <a:avLst/>
          </a:prstGeom>
          <a:noFill/>
        </p:spPr>
        <p:txBody>
          <a:bodyPr wrap="none" rtlCol="0">
            <a:spAutoFit/>
          </a:bodyPr>
          <a:lstStyle/>
          <a:p>
            <a:r>
              <a:rPr lang="en-US" dirty="0" err="1"/>
              <a:t>Phad</a:t>
            </a:r>
            <a:r>
              <a:rPr lang="en-US" dirty="0"/>
              <a:t> </a:t>
            </a:r>
            <a:r>
              <a:rPr lang="en-US" i="1" dirty="0"/>
              <a:t>et al.</a:t>
            </a:r>
            <a:r>
              <a:rPr lang="en-US" dirty="0"/>
              <a:t> </a:t>
            </a:r>
            <a:r>
              <a:rPr lang="en-US" i="1" dirty="0"/>
              <a:t>Nature Immunology</a:t>
            </a:r>
            <a:r>
              <a:rPr lang="en-US" dirty="0"/>
              <a:t> 2022</a:t>
            </a:r>
          </a:p>
        </p:txBody>
      </p:sp>
    </p:spTree>
    <p:extLst>
      <p:ext uri="{BB962C8B-B14F-4D97-AF65-F5344CB8AC3E}">
        <p14:creationId xmlns:p14="http://schemas.microsoft.com/office/powerpoint/2010/main" val="4170239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3C4BE-A103-3C11-D161-B98D681469BF}"/>
              </a:ext>
            </a:extLst>
          </p:cNvPr>
          <p:cNvSpPr>
            <a:spLocks noGrp="1"/>
          </p:cNvSpPr>
          <p:nvPr>
            <p:ph type="title"/>
          </p:nvPr>
        </p:nvSpPr>
        <p:spPr>
          <a:xfrm>
            <a:off x="838200" y="0"/>
            <a:ext cx="10515600" cy="1325563"/>
          </a:xfrm>
        </p:spPr>
        <p:txBody>
          <a:bodyPr/>
          <a:lstStyle/>
          <a:p>
            <a:r>
              <a:rPr lang="en-US" dirty="0">
                <a:solidFill>
                  <a:schemeClr val="accent1">
                    <a:lumMod val="50000"/>
                  </a:schemeClr>
                </a:solidFill>
                <a:latin typeface="+mn-lt"/>
              </a:rPr>
              <a:t>Inferring clonal relationships across cell types</a:t>
            </a:r>
          </a:p>
        </p:txBody>
      </p:sp>
      <p:pic>
        <p:nvPicPr>
          <p:cNvPr id="1026" name="Picture 2" descr="Fig. 4">
            <a:extLst>
              <a:ext uri="{FF2B5EF4-FFF2-40B4-BE49-F238E27FC236}">
                <a16:creationId xmlns:a16="http://schemas.microsoft.com/office/drawing/2014/main" id="{E8D00417-4115-EB33-9430-5A1CDFBE62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0000"/>
          <a:stretch/>
        </p:blipFill>
        <p:spPr bwMode="auto">
          <a:xfrm>
            <a:off x="2797365" y="1046624"/>
            <a:ext cx="6597270" cy="532548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CB51C50-0D28-9AE3-0BDC-D6C88E2760B4}"/>
              </a:ext>
            </a:extLst>
          </p:cNvPr>
          <p:cNvSpPr/>
          <p:nvPr/>
        </p:nvSpPr>
        <p:spPr>
          <a:xfrm>
            <a:off x="2560320" y="1046624"/>
            <a:ext cx="475488" cy="27893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3FF051A-593D-5911-D0FD-E49488244989}"/>
              </a:ext>
            </a:extLst>
          </p:cNvPr>
          <p:cNvSpPr txBox="1"/>
          <p:nvPr/>
        </p:nvSpPr>
        <p:spPr>
          <a:xfrm>
            <a:off x="8562096" y="6428978"/>
            <a:ext cx="3629904" cy="369332"/>
          </a:xfrm>
          <a:prstGeom prst="rect">
            <a:avLst/>
          </a:prstGeom>
          <a:noFill/>
        </p:spPr>
        <p:txBody>
          <a:bodyPr wrap="none" rtlCol="0">
            <a:spAutoFit/>
          </a:bodyPr>
          <a:lstStyle/>
          <a:p>
            <a:r>
              <a:rPr lang="en-US" dirty="0" err="1"/>
              <a:t>Phad</a:t>
            </a:r>
            <a:r>
              <a:rPr lang="en-US" dirty="0"/>
              <a:t> </a:t>
            </a:r>
            <a:r>
              <a:rPr lang="en-US" i="1" dirty="0"/>
              <a:t>et al.</a:t>
            </a:r>
            <a:r>
              <a:rPr lang="en-US" dirty="0"/>
              <a:t> </a:t>
            </a:r>
            <a:r>
              <a:rPr lang="en-US" i="1" dirty="0"/>
              <a:t>Nature Immunology</a:t>
            </a:r>
            <a:r>
              <a:rPr lang="en-US" dirty="0"/>
              <a:t> 2022</a:t>
            </a:r>
          </a:p>
        </p:txBody>
      </p:sp>
    </p:spTree>
    <p:extLst>
      <p:ext uri="{BB962C8B-B14F-4D97-AF65-F5344CB8AC3E}">
        <p14:creationId xmlns:p14="http://schemas.microsoft.com/office/powerpoint/2010/main" val="118696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981200" y="0"/>
            <a:ext cx="8229600" cy="1143000"/>
          </a:xfrm>
        </p:spPr>
        <p:txBody>
          <a:bodyPr>
            <a:normAutofit/>
          </a:bodyPr>
          <a:lstStyle/>
          <a:p>
            <a:pPr eaLnBrk="1" hangingPunct="1"/>
            <a:r>
              <a:rPr lang="en-US" dirty="0"/>
              <a:t>T-cell receptor sequencing</a:t>
            </a:r>
          </a:p>
        </p:txBody>
      </p:sp>
      <p:sp>
        <p:nvSpPr>
          <p:cNvPr id="4" name="TextBox 3">
            <a:extLst>
              <a:ext uri="{FF2B5EF4-FFF2-40B4-BE49-F238E27FC236}">
                <a16:creationId xmlns:a16="http://schemas.microsoft.com/office/drawing/2014/main" id="{DCC515E6-B661-CB29-7CEF-4B3504F916A2}"/>
              </a:ext>
            </a:extLst>
          </p:cNvPr>
          <p:cNvSpPr txBox="1"/>
          <p:nvPr/>
        </p:nvSpPr>
        <p:spPr>
          <a:xfrm>
            <a:off x="6305551" y="6565949"/>
            <a:ext cx="6097656" cy="415498"/>
          </a:xfrm>
          <a:prstGeom prst="rect">
            <a:avLst/>
          </a:prstGeom>
          <a:noFill/>
        </p:spPr>
        <p:txBody>
          <a:bodyPr wrap="square">
            <a:spAutoFit/>
          </a:bodyPr>
          <a:lstStyle/>
          <a:p>
            <a:r>
              <a:rPr lang="en-US" sz="1050" b="0" i="0" dirty="0">
                <a:solidFill>
                  <a:srgbClr val="222222"/>
                </a:solidFill>
                <a:effectLst/>
                <a:latin typeface="-apple-system"/>
              </a:rPr>
              <a:t>Pai, J.A., </a:t>
            </a:r>
            <a:r>
              <a:rPr lang="en-US" sz="1050" b="0" i="0" dirty="0" err="1">
                <a:solidFill>
                  <a:srgbClr val="222222"/>
                </a:solidFill>
                <a:effectLst/>
                <a:latin typeface="-apple-system"/>
              </a:rPr>
              <a:t>Satpathy</a:t>
            </a:r>
            <a:r>
              <a:rPr lang="en-US" sz="1050" b="0" i="0" dirty="0">
                <a:solidFill>
                  <a:srgbClr val="222222"/>
                </a:solidFill>
                <a:effectLst/>
                <a:latin typeface="-apple-system"/>
              </a:rPr>
              <a:t>, A.T.  Nat </a:t>
            </a:r>
            <a:r>
              <a:rPr lang="en-US" sz="1050" b="0" i="1" dirty="0">
                <a:solidFill>
                  <a:srgbClr val="222222"/>
                </a:solidFill>
                <a:effectLst/>
                <a:latin typeface="-apple-system"/>
              </a:rPr>
              <a:t>Methods</a:t>
            </a:r>
            <a:r>
              <a:rPr lang="en-US" sz="1050" b="0" i="0" dirty="0">
                <a:solidFill>
                  <a:srgbClr val="222222"/>
                </a:solidFill>
                <a:effectLst/>
                <a:latin typeface="-apple-system"/>
              </a:rPr>
              <a:t> </a:t>
            </a:r>
            <a:r>
              <a:rPr lang="en-US" sz="1050" b="1" i="0" dirty="0">
                <a:solidFill>
                  <a:srgbClr val="222222"/>
                </a:solidFill>
                <a:effectLst/>
                <a:latin typeface="-apple-system"/>
              </a:rPr>
              <a:t>18</a:t>
            </a:r>
            <a:r>
              <a:rPr lang="en-US" sz="1050" b="0" i="0" dirty="0">
                <a:solidFill>
                  <a:srgbClr val="222222"/>
                </a:solidFill>
                <a:effectLst/>
                <a:latin typeface="-apple-system"/>
              </a:rPr>
              <a:t>, 881–892 (2021). https://</a:t>
            </a:r>
            <a:r>
              <a:rPr lang="en-US" sz="1050" b="0" i="0" dirty="0" err="1">
                <a:solidFill>
                  <a:srgbClr val="222222"/>
                </a:solidFill>
                <a:effectLst/>
                <a:latin typeface="-apple-system"/>
              </a:rPr>
              <a:t>doi.org</a:t>
            </a:r>
            <a:r>
              <a:rPr lang="en-US" sz="1050" b="0" i="0" dirty="0">
                <a:solidFill>
                  <a:srgbClr val="222222"/>
                </a:solidFill>
                <a:effectLst/>
                <a:latin typeface="-apple-system"/>
              </a:rPr>
              <a:t>/10.1038/s41592-021-01201-8</a:t>
            </a:r>
            <a:br>
              <a:rPr lang="en-US" sz="1050" dirty="0"/>
            </a:br>
            <a:endParaRPr lang="en-US" sz="1050" dirty="0"/>
          </a:p>
        </p:txBody>
      </p:sp>
      <p:pic>
        <p:nvPicPr>
          <p:cNvPr id="7170" name="Picture 2" descr="Fig. 1">
            <a:extLst>
              <a:ext uri="{FF2B5EF4-FFF2-40B4-BE49-F238E27FC236}">
                <a16:creationId xmlns:a16="http://schemas.microsoft.com/office/drawing/2014/main" id="{B2B68854-C4C9-8981-12DD-ACDC18C16C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934278"/>
            <a:ext cx="7687438" cy="4989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660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7F1C4ED-1BF1-8B9D-6A09-BCA7EC069C7B}"/>
              </a:ext>
            </a:extLst>
          </p:cNvPr>
          <p:cNvSpPr txBox="1"/>
          <p:nvPr/>
        </p:nvSpPr>
        <p:spPr>
          <a:xfrm>
            <a:off x="609600" y="2228671"/>
            <a:ext cx="10121462" cy="1569660"/>
          </a:xfrm>
          <a:prstGeom prst="rect">
            <a:avLst/>
          </a:prstGeom>
          <a:noFill/>
        </p:spPr>
        <p:txBody>
          <a:bodyPr wrap="square" rtlCol="0">
            <a:spAutoFit/>
          </a:bodyPr>
          <a:lstStyle/>
          <a:p>
            <a:pPr marL="742950" lvl="1" indent="-285750">
              <a:buFont typeface="Arial" panose="020B0604020202020204" pitchFamily="34" charset="0"/>
              <a:buChar char="•"/>
            </a:pPr>
            <a:r>
              <a:rPr lang="en-US" sz="2400" dirty="0">
                <a:solidFill>
                  <a:schemeClr val="accent1">
                    <a:lumMod val="50000"/>
                  </a:schemeClr>
                </a:solidFill>
              </a:rPr>
              <a:t>BCR biology and single-cell detection using 10x genomics</a:t>
            </a:r>
          </a:p>
          <a:p>
            <a:pPr marL="742950" lvl="1" indent="-285750">
              <a:buFont typeface="Arial" panose="020B0604020202020204" pitchFamily="34" charset="0"/>
              <a:buChar char="•"/>
            </a:pPr>
            <a:r>
              <a:rPr lang="en-US" sz="2400" dirty="0">
                <a:solidFill>
                  <a:schemeClr val="accent1">
                    <a:lumMod val="50000"/>
                  </a:schemeClr>
                </a:solidFill>
              </a:rPr>
              <a:t>Computational analysis of single-cell antigen-receptor data</a:t>
            </a:r>
          </a:p>
          <a:p>
            <a:pPr marL="742950" lvl="1" indent="-285750">
              <a:buFont typeface="Arial" panose="020B0604020202020204" pitchFamily="34" charset="0"/>
              <a:buChar char="•"/>
            </a:pPr>
            <a:r>
              <a:rPr lang="en-US" sz="2400" b="1" dirty="0">
                <a:solidFill>
                  <a:schemeClr val="accent1">
                    <a:lumMod val="50000"/>
                  </a:schemeClr>
                </a:solidFill>
              </a:rPr>
              <a:t>Other single-cell multi-modal measurements relevant to immunology</a:t>
            </a:r>
          </a:p>
          <a:p>
            <a:endParaRPr lang="en-US" sz="2400" dirty="0">
              <a:solidFill>
                <a:schemeClr val="accent1">
                  <a:lumMod val="50000"/>
                </a:schemeClr>
              </a:solidFill>
            </a:endParaRPr>
          </a:p>
        </p:txBody>
      </p:sp>
    </p:spTree>
    <p:extLst>
      <p:ext uri="{BB962C8B-B14F-4D97-AF65-F5344CB8AC3E}">
        <p14:creationId xmlns:p14="http://schemas.microsoft.com/office/powerpoint/2010/main" val="26395053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imultaneous sequencing of proteins and RNA"/>
          <p:cNvSpPr txBox="1"/>
          <p:nvPr/>
        </p:nvSpPr>
        <p:spPr>
          <a:xfrm>
            <a:off x="842761" y="186629"/>
            <a:ext cx="10506479" cy="1122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normAutofit/>
          </a:bodyPr>
          <a:lstStyle>
            <a:lvl1pPr defTabSz="731520">
              <a:defRPr sz="7840" b="0">
                <a:latin typeface="Avenir Book"/>
                <a:ea typeface="Avenir Book"/>
                <a:cs typeface="Avenir Book"/>
                <a:sym typeface="Avenir Book"/>
              </a:defRPr>
            </a:lvl1pPr>
          </a:lstStyle>
          <a:p>
            <a:r>
              <a:rPr sz="3920" dirty="0">
                <a:solidFill>
                  <a:schemeClr val="accent1">
                    <a:lumMod val="50000"/>
                  </a:schemeClr>
                </a:solidFill>
                <a:latin typeface="+mn-lt"/>
              </a:rPr>
              <a:t>Simultaneous sequencing of proteins and RNA</a:t>
            </a:r>
          </a:p>
        </p:txBody>
      </p:sp>
      <p:sp>
        <p:nvSpPr>
          <p:cNvPr id="138" name="Stoeckius et al. 2017…"/>
          <p:cNvSpPr txBox="1"/>
          <p:nvPr/>
        </p:nvSpPr>
        <p:spPr>
          <a:xfrm>
            <a:off x="3480238" y="3030120"/>
            <a:ext cx="1404232" cy="4106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r" defTabSz="410766">
              <a:defRPr sz="2200" b="0">
                <a:latin typeface="Avenir Book Oblique"/>
                <a:ea typeface="Avenir Book Oblique"/>
                <a:cs typeface="Avenir Book Oblique"/>
                <a:sym typeface="Avenir Book Oblique"/>
              </a:defRPr>
            </a:pPr>
            <a:r>
              <a:rPr sz="1100">
                <a:latin typeface="Avenir Book"/>
                <a:ea typeface="Avenir Book"/>
                <a:cs typeface="Avenir Book"/>
                <a:sym typeface="Avenir Book"/>
              </a:rPr>
              <a:t>Stoeckius et al. </a:t>
            </a:r>
            <a:r>
              <a:rPr sz="1100"/>
              <a:t>2017 </a:t>
            </a:r>
          </a:p>
          <a:p>
            <a:pPr algn="r" defTabSz="410766">
              <a:defRPr sz="2200" b="0">
                <a:latin typeface="Avenir Book Oblique"/>
                <a:ea typeface="Avenir Book Oblique"/>
                <a:cs typeface="Avenir Book Oblique"/>
                <a:sym typeface="Avenir Book Oblique"/>
              </a:defRPr>
            </a:pPr>
            <a:r>
              <a:rPr sz="1100">
                <a:latin typeface="Avenir Book"/>
                <a:ea typeface="Avenir Book"/>
                <a:cs typeface="Avenir Book"/>
                <a:sym typeface="Avenir Book"/>
              </a:rPr>
              <a:t>Peterson et al. </a:t>
            </a:r>
            <a:r>
              <a:rPr sz="1100"/>
              <a:t>2017</a:t>
            </a:r>
          </a:p>
        </p:txBody>
      </p:sp>
      <p:sp>
        <p:nvSpPr>
          <p:cNvPr id="139" name="CITE-seq, REAP-seq"/>
          <p:cNvSpPr txBox="1"/>
          <p:nvPr/>
        </p:nvSpPr>
        <p:spPr>
          <a:xfrm>
            <a:off x="3108669" y="2805540"/>
            <a:ext cx="1110882" cy="2106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821531">
              <a:defRPr b="0">
                <a:latin typeface="Avenir Book"/>
                <a:ea typeface="Avenir Book"/>
                <a:cs typeface="Avenir Book"/>
                <a:sym typeface="Avenir Book"/>
              </a:defRPr>
            </a:lvl1pPr>
          </a:lstStyle>
          <a:p>
            <a:r>
              <a:rPr sz="900"/>
              <a:t>CITE-seq, REAP-seq</a:t>
            </a:r>
          </a:p>
        </p:txBody>
      </p:sp>
      <p:pic>
        <p:nvPicPr>
          <p:cNvPr id="140" name="inCITE_dropseq_RNA.png" descr="inCITE_dropseq_RNA.png"/>
          <p:cNvPicPr>
            <a:picLocks noChangeAspect="1"/>
          </p:cNvPicPr>
          <p:nvPr/>
        </p:nvPicPr>
        <p:blipFill>
          <a:blip r:embed="rId3"/>
          <a:stretch>
            <a:fillRect/>
          </a:stretch>
        </p:blipFill>
        <p:spPr>
          <a:xfrm>
            <a:off x="3413093" y="1150345"/>
            <a:ext cx="3270331" cy="2590007"/>
          </a:xfrm>
          <a:prstGeom prst="rect">
            <a:avLst/>
          </a:prstGeom>
          <a:ln w="12700">
            <a:miter lim="400000"/>
          </a:ln>
        </p:spPr>
      </p:pic>
      <p:pic>
        <p:nvPicPr>
          <p:cNvPr id="141" name="inCITE_CITE_seq.png" descr="inCITE_CITE_seq.png"/>
          <p:cNvPicPr>
            <a:picLocks noChangeAspect="1"/>
          </p:cNvPicPr>
          <p:nvPr/>
        </p:nvPicPr>
        <p:blipFill>
          <a:blip r:embed="rId4"/>
          <a:stretch>
            <a:fillRect/>
          </a:stretch>
        </p:blipFill>
        <p:spPr>
          <a:xfrm>
            <a:off x="3410038" y="1150345"/>
            <a:ext cx="3276195" cy="2589925"/>
          </a:xfrm>
          <a:prstGeom prst="rect">
            <a:avLst/>
          </a:prstGeom>
          <a:ln w="12700">
            <a:miter lim="400000"/>
          </a:ln>
        </p:spPr>
      </p:pic>
      <p:pic>
        <p:nvPicPr>
          <p:cNvPr id="142" name="protein_signaling_genes_0.png" descr="protein_signaling_genes_0.png"/>
          <p:cNvPicPr>
            <a:picLocks noChangeAspect="1"/>
          </p:cNvPicPr>
          <p:nvPr/>
        </p:nvPicPr>
        <p:blipFill>
          <a:blip r:embed="rId5"/>
          <a:srcRect/>
          <a:stretch>
            <a:fillRect/>
          </a:stretch>
        </p:blipFill>
        <p:spPr>
          <a:xfrm>
            <a:off x="7311016" y="1447776"/>
            <a:ext cx="1617071" cy="1617071"/>
          </a:xfrm>
          <a:prstGeom prst="rect">
            <a:avLst/>
          </a:prstGeom>
          <a:ln w="12700">
            <a:miter lim="400000"/>
          </a:ln>
        </p:spPr>
      </p:pic>
      <p:sp>
        <p:nvSpPr>
          <p:cNvPr id="143" name="Cells"/>
          <p:cNvSpPr txBox="1"/>
          <p:nvPr/>
        </p:nvSpPr>
        <p:spPr>
          <a:xfrm rot="16200000">
            <a:off x="6924684" y="2097131"/>
            <a:ext cx="517770"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914400">
              <a:defRPr sz="3200" b="0">
                <a:latin typeface="Avenir Book"/>
                <a:ea typeface="Avenir Book"/>
                <a:cs typeface="Avenir Book"/>
                <a:sym typeface="Avenir Book"/>
              </a:defRPr>
            </a:lvl1pPr>
          </a:lstStyle>
          <a:p>
            <a:r>
              <a:rPr sz="1600"/>
              <a:t>Cells</a:t>
            </a:r>
          </a:p>
        </p:txBody>
      </p:sp>
      <p:sp>
        <p:nvSpPr>
          <p:cNvPr id="144" name="Genes"/>
          <p:cNvSpPr txBox="1"/>
          <p:nvPr/>
        </p:nvSpPr>
        <p:spPr>
          <a:xfrm>
            <a:off x="7788812" y="1173138"/>
            <a:ext cx="662041"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914400">
              <a:defRPr sz="3200" b="0">
                <a:latin typeface="Avenir Book"/>
                <a:ea typeface="Avenir Book"/>
                <a:cs typeface="Avenir Book"/>
                <a:sym typeface="Avenir Book"/>
              </a:defRPr>
            </a:lvl1pPr>
          </a:lstStyle>
          <a:p>
            <a:r>
              <a:rPr sz="1600"/>
              <a:t>Genes</a:t>
            </a:r>
          </a:p>
        </p:txBody>
      </p:sp>
      <p:grpSp>
        <p:nvGrpSpPr>
          <p:cNvPr id="147" name="Group"/>
          <p:cNvGrpSpPr/>
          <p:nvPr/>
        </p:nvGrpSpPr>
        <p:grpSpPr>
          <a:xfrm>
            <a:off x="8972356" y="1332316"/>
            <a:ext cx="1093363" cy="1793206"/>
            <a:chOff x="0" y="350837"/>
            <a:chExt cx="2186723" cy="3586411"/>
          </a:xfrm>
        </p:grpSpPr>
        <p:pic>
          <p:nvPicPr>
            <p:cNvPr id="145" name="Group" descr="Group"/>
            <p:cNvPicPr>
              <a:picLocks noChangeAspect="1"/>
            </p:cNvPicPr>
            <p:nvPr/>
          </p:nvPicPr>
          <p:blipFill>
            <a:blip r:embed="rId6"/>
            <a:srcRect/>
            <a:stretch>
              <a:fillRect/>
            </a:stretch>
          </p:blipFill>
          <p:spPr>
            <a:xfrm>
              <a:off x="0" y="468879"/>
              <a:ext cx="1833448" cy="3468370"/>
            </a:xfrm>
            <a:prstGeom prst="rect">
              <a:avLst/>
            </a:prstGeom>
            <a:ln w="12700" cap="flat">
              <a:noFill/>
              <a:miter lim="400000"/>
            </a:ln>
            <a:effectLst/>
          </p:spPr>
        </p:pic>
        <p:sp>
          <p:nvSpPr>
            <p:cNvPr id="146" name="Proteins"/>
            <p:cNvSpPr/>
            <p:nvPr/>
          </p:nvSpPr>
          <p:spPr>
            <a:xfrm>
              <a:off x="916723" y="350837"/>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defTabSz="914400">
                <a:defRPr sz="3200" b="0">
                  <a:latin typeface="Avenir Book"/>
                  <a:ea typeface="Avenir Book"/>
                  <a:cs typeface="Avenir Book"/>
                  <a:sym typeface="Avenir Book"/>
                </a:defRPr>
              </a:lvl1pPr>
            </a:lstStyle>
            <a:p>
              <a:r>
                <a:rPr sz="1600"/>
                <a:t>Proteins</a:t>
              </a:r>
            </a:p>
          </p:txBody>
        </p:sp>
      </p:grpSp>
      <p:sp>
        <p:nvSpPr>
          <p:cNvPr id="148" name="Line"/>
          <p:cNvSpPr/>
          <p:nvPr/>
        </p:nvSpPr>
        <p:spPr>
          <a:xfrm>
            <a:off x="6417881" y="1903072"/>
            <a:ext cx="414136" cy="1"/>
          </a:xfrm>
          <a:prstGeom prst="line">
            <a:avLst/>
          </a:prstGeom>
          <a:ln w="25400">
            <a:solidFill>
              <a:srgbClr val="000000"/>
            </a:solidFill>
            <a:miter lim="400000"/>
            <a:tailEnd type="triangle"/>
          </a:ln>
        </p:spPr>
        <p:txBody>
          <a:bodyPr lIns="35719" tIns="35719" rIns="35719" bIns="35719" anchor="ctr"/>
          <a:lstStyle/>
          <a:p>
            <a:pPr defTabSz="457200">
              <a:defRPr sz="3200" b="0">
                <a:latin typeface="Avenir Book"/>
                <a:ea typeface="Avenir Book"/>
                <a:cs typeface="Avenir Book"/>
                <a:sym typeface="Avenir Book"/>
              </a:defRPr>
            </a:pPr>
            <a:endParaRPr sz="1600"/>
          </a:p>
        </p:txBody>
      </p:sp>
      <p:grpSp>
        <p:nvGrpSpPr>
          <p:cNvPr id="151" name="Group"/>
          <p:cNvGrpSpPr/>
          <p:nvPr/>
        </p:nvGrpSpPr>
        <p:grpSpPr>
          <a:xfrm>
            <a:off x="682741" y="4128872"/>
            <a:ext cx="6284814" cy="1409964"/>
            <a:chOff x="0" y="32481"/>
            <a:chExt cx="12569627" cy="2819926"/>
          </a:xfrm>
        </p:grpSpPr>
        <p:pic>
          <p:nvPicPr>
            <p:cNvPr id="149" name="CITEseq_Fig1.jpeg" descr="CITEseq_Fig1.jpeg"/>
            <p:cNvPicPr>
              <a:picLocks noChangeAspect="1"/>
            </p:cNvPicPr>
            <p:nvPr/>
          </p:nvPicPr>
          <p:blipFill>
            <a:blip r:embed="rId7" cstate="print">
              <a:extLst>
                <a:ext uri="{28A0092B-C50C-407E-A947-70E740481C1C}">
                  <a14:useLocalDpi xmlns:a14="http://schemas.microsoft.com/office/drawing/2010/main"/>
                </a:ext>
              </a:extLst>
            </a:blip>
            <a:srcRect/>
            <a:stretch>
              <a:fillRect/>
            </a:stretch>
          </p:blipFill>
          <p:spPr>
            <a:xfrm>
              <a:off x="0" y="1052024"/>
              <a:ext cx="12569627" cy="1800383"/>
            </a:xfrm>
            <a:prstGeom prst="rect">
              <a:avLst/>
            </a:prstGeom>
            <a:ln w="12700" cap="flat">
              <a:noFill/>
              <a:miter lim="400000"/>
            </a:ln>
            <a:effectLst/>
          </p:spPr>
        </p:pic>
        <p:sp>
          <p:nvSpPr>
            <p:cNvPr id="150" name="Poly-A tag on antibodies and mRNA captured together"/>
            <p:cNvSpPr txBox="1"/>
            <p:nvPr/>
          </p:nvSpPr>
          <p:spPr>
            <a:xfrm>
              <a:off x="35900" y="32481"/>
              <a:ext cx="10229339" cy="63671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lgn="l" defTabSz="914400">
                <a:defRPr sz="3200" b="0">
                  <a:latin typeface="Avenir Book"/>
                  <a:ea typeface="Avenir Book"/>
                  <a:cs typeface="Avenir Book"/>
                  <a:sym typeface="Avenir Book"/>
                </a:defRPr>
              </a:lvl1pPr>
            </a:lstStyle>
            <a:p>
              <a:r>
                <a:rPr sz="1600"/>
                <a:t>Poly-A tag on antibodies and mRNA captured together</a:t>
              </a:r>
            </a:p>
          </p:txBody>
        </p:sp>
      </p:grpSp>
      <p:grpSp>
        <p:nvGrpSpPr>
          <p:cNvPr id="154" name="Group"/>
          <p:cNvGrpSpPr/>
          <p:nvPr/>
        </p:nvGrpSpPr>
        <p:grpSpPr>
          <a:xfrm>
            <a:off x="7090932" y="4115660"/>
            <a:ext cx="4629526" cy="2468050"/>
            <a:chOff x="0" y="0"/>
            <a:chExt cx="9259050" cy="4936098"/>
          </a:xfrm>
        </p:grpSpPr>
        <p:pic>
          <p:nvPicPr>
            <p:cNvPr id="152" name="Screen Shot 2021-07-17 at 4.16.17 PM.png" descr="Screen Shot 2021-07-17 at 4.16.17 PM.png"/>
            <p:cNvPicPr>
              <a:picLocks noChangeAspect="1"/>
            </p:cNvPicPr>
            <p:nvPr/>
          </p:nvPicPr>
          <p:blipFill>
            <a:blip r:embed="rId8"/>
            <a:stretch>
              <a:fillRect/>
            </a:stretch>
          </p:blipFill>
          <p:spPr>
            <a:xfrm>
              <a:off x="0" y="0"/>
              <a:ext cx="9259051" cy="4520338"/>
            </a:xfrm>
            <a:prstGeom prst="rect">
              <a:avLst/>
            </a:prstGeom>
            <a:ln w="12700" cap="flat">
              <a:noFill/>
              <a:miter lim="400000"/>
            </a:ln>
            <a:effectLst/>
          </p:spPr>
        </p:pic>
        <p:sp>
          <p:nvSpPr>
            <p:cNvPr id="153" name="Stoeckius et al. 2017"/>
            <p:cNvSpPr txBox="1"/>
            <p:nvPr/>
          </p:nvSpPr>
          <p:spPr>
            <a:xfrm>
              <a:off x="4607262" y="4432977"/>
              <a:ext cx="4507304" cy="5031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p>
              <a:pPr algn="r" defTabSz="410766">
                <a:defRPr sz="2200" b="0">
                  <a:latin typeface="Avenir Book Oblique"/>
                  <a:ea typeface="Avenir Book Oblique"/>
                  <a:cs typeface="Avenir Book Oblique"/>
                  <a:sym typeface="Avenir Book Oblique"/>
                </a:defRPr>
              </a:pPr>
              <a:r>
                <a:rPr sz="1100">
                  <a:latin typeface="Avenir Book"/>
                  <a:ea typeface="Avenir Book"/>
                  <a:cs typeface="Avenir Book"/>
                  <a:sym typeface="Avenir Book"/>
                </a:rPr>
                <a:t>Stoeckius et al. </a:t>
              </a:r>
              <a:r>
                <a:rPr sz="1100"/>
                <a:t>2017</a:t>
              </a:r>
            </a:p>
          </p:txBody>
        </p:sp>
      </p:grpSp>
      <p:sp>
        <p:nvSpPr>
          <p:cNvPr id="2" name="TextBox 1">
            <a:extLst>
              <a:ext uri="{FF2B5EF4-FFF2-40B4-BE49-F238E27FC236}">
                <a16:creationId xmlns:a16="http://schemas.microsoft.com/office/drawing/2014/main" id="{3E56708A-878B-6742-8C35-F76FBC932D23}"/>
              </a:ext>
            </a:extLst>
          </p:cNvPr>
          <p:cNvSpPr txBox="1"/>
          <p:nvPr/>
        </p:nvSpPr>
        <p:spPr>
          <a:xfrm>
            <a:off x="339653" y="6332149"/>
            <a:ext cx="2969595" cy="369332"/>
          </a:xfrm>
          <a:prstGeom prst="rect">
            <a:avLst/>
          </a:prstGeom>
          <a:noFill/>
        </p:spPr>
        <p:txBody>
          <a:bodyPr wrap="none" rtlCol="0">
            <a:spAutoFit/>
          </a:bodyPr>
          <a:lstStyle/>
          <a:p>
            <a:r>
              <a:rPr lang="en-US" dirty="0"/>
              <a:t>Hattie Chung (Yale University)</a:t>
            </a:r>
          </a:p>
        </p:txBody>
      </p:sp>
    </p:spTree>
    <p:extLst>
      <p:ext uri="{BB962C8B-B14F-4D97-AF65-F5344CB8AC3E}">
        <p14:creationId xmlns:p14="http://schemas.microsoft.com/office/powerpoint/2010/main" val="278486171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4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4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iterate>
                                    <p:tmAbs val="0"/>
                                  </p:iterate>
                                  <p:childTnLst>
                                    <p:set>
                                      <p:cBhvr>
                                        <p:cTn id="13" fill="hold"/>
                                        <p:tgtEl>
                                          <p:spTgt spid="151"/>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1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advAuto="0"/>
      <p:bldP spid="147" grpId="0" animBg="1" advAuto="0"/>
      <p:bldP spid="151" grpId="0" animBg="1" advAuto="0"/>
      <p:bldP spid="154"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imultaneous sequencing of proteins and RNA"/>
          <p:cNvSpPr txBox="1"/>
          <p:nvPr/>
        </p:nvSpPr>
        <p:spPr>
          <a:xfrm>
            <a:off x="842761" y="186629"/>
            <a:ext cx="10506479" cy="11227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normAutofit/>
          </a:bodyPr>
          <a:lstStyle>
            <a:lvl1pPr defTabSz="731520">
              <a:defRPr sz="7840" b="0">
                <a:latin typeface="Avenir Book"/>
                <a:ea typeface="Avenir Book"/>
                <a:cs typeface="Avenir Book"/>
                <a:sym typeface="Avenir Book"/>
              </a:defRPr>
            </a:lvl1pPr>
          </a:lstStyle>
          <a:p>
            <a:r>
              <a:rPr lang="en-US" sz="3920" dirty="0">
                <a:solidFill>
                  <a:schemeClr val="accent1">
                    <a:lumMod val="50000"/>
                  </a:schemeClr>
                </a:solidFill>
                <a:latin typeface="+mn-lt"/>
              </a:rPr>
              <a:t>Simultaneous sequencing of proteins and RNA</a:t>
            </a:r>
          </a:p>
        </p:txBody>
      </p:sp>
      <p:sp>
        <p:nvSpPr>
          <p:cNvPr id="172" name="Stoeckius et al. 2017…"/>
          <p:cNvSpPr txBox="1"/>
          <p:nvPr/>
        </p:nvSpPr>
        <p:spPr>
          <a:xfrm>
            <a:off x="3480238" y="3030120"/>
            <a:ext cx="1404232" cy="4106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lgn="r" defTabSz="410766">
              <a:defRPr sz="2200" b="0">
                <a:latin typeface="Avenir Book Oblique"/>
                <a:ea typeface="Avenir Book Oblique"/>
                <a:cs typeface="Avenir Book Oblique"/>
                <a:sym typeface="Avenir Book Oblique"/>
              </a:defRPr>
            </a:pPr>
            <a:r>
              <a:rPr sz="1100">
                <a:latin typeface="Avenir Book"/>
                <a:ea typeface="Avenir Book"/>
                <a:cs typeface="Avenir Book"/>
                <a:sym typeface="Avenir Book"/>
              </a:rPr>
              <a:t>Stoeckius et al. </a:t>
            </a:r>
            <a:r>
              <a:rPr sz="1100"/>
              <a:t>2017 </a:t>
            </a:r>
          </a:p>
          <a:p>
            <a:pPr algn="r" defTabSz="410766">
              <a:defRPr sz="2200" b="0">
                <a:latin typeface="Avenir Book Oblique"/>
                <a:ea typeface="Avenir Book Oblique"/>
                <a:cs typeface="Avenir Book Oblique"/>
                <a:sym typeface="Avenir Book Oblique"/>
              </a:defRPr>
            </a:pPr>
            <a:r>
              <a:rPr sz="1100">
                <a:latin typeface="Avenir Book"/>
                <a:ea typeface="Avenir Book"/>
                <a:cs typeface="Avenir Book"/>
                <a:sym typeface="Avenir Book"/>
              </a:rPr>
              <a:t>Peterson et al. </a:t>
            </a:r>
            <a:r>
              <a:rPr sz="1100"/>
              <a:t>2017</a:t>
            </a:r>
          </a:p>
        </p:txBody>
      </p:sp>
      <p:sp>
        <p:nvSpPr>
          <p:cNvPr id="173" name="CITE-seq, REAP-seq"/>
          <p:cNvSpPr txBox="1"/>
          <p:nvPr/>
        </p:nvSpPr>
        <p:spPr>
          <a:xfrm>
            <a:off x="3108669" y="2805540"/>
            <a:ext cx="1110882" cy="2106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821531">
              <a:defRPr b="0">
                <a:latin typeface="Avenir Book"/>
                <a:ea typeface="Avenir Book"/>
                <a:cs typeface="Avenir Book"/>
                <a:sym typeface="Avenir Book"/>
              </a:defRPr>
            </a:lvl1pPr>
          </a:lstStyle>
          <a:p>
            <a:r>
              <a:rPr sz="900"/>
              <a:t>CITE-seq, REAP-seq</a:t>
            </a:r>
          </a:p>
        </p:txBody>
      </p:sp>
      <p:pic>
        <p:nvPicPr>
          <p:cNvPr id="174" name="inCITE_dropseq_RNA.png" descr="inCITE_dropseq_RNA.png"/>
          <p:cNvPicPr>
            <a:picLocks noChangeAspect="1"/>
          </p:cNvPicPr>
          <p:nvPr/>
        </p:nvPicPr>
        <p:blipFill>
          <a:blip r:embed="rId3"/>
          <a:stretch>
            <a:fillRect/>
          </a:stretch>
        </p:blipFill>
        <p:spPr>
          <a:xfrm>
            <a:off x="3413093" y="1150345"/>
            <a:ext cx="3270331" cy="2590007"/>
          </a:xfrm>
          <a:prstGeom prst="rect">
            <a:avLst/>
          </a:prstGeom>
          <a:ln w="12700">
            <a:miter lim="400000"/>
          </a:ln>
        </p:spPr>
      </p:pic>
      <p:pic>
        <p:nvPicPr>
          <p:cNvPr id="175" name="inCITE_CITE_seq.png" descr="inCITE_CITE_seq.png"/>
          <p:cNvPicPr>
            <a:picLocks noChangeAspect="1"/>
          </p:cNvPicPr>
          <p:nvPr/>
        </p:nvPicPr>
        <p:blipFill>
          <a:blip r:embed="rId4"/>
          <a:stretch>
            <a:fillRect/>
          </a:stretch>
        </p:blipFill>
        <p:spPr>
          <a:xfrm>
            <a:off x="3410038" y="1150345"/>
            <a:ext cx="3276195" cy="2589925"/>
          </a:xfrm>
          <a:prstGeom prst="rect">
            <a:avLst/>
          </a:prstGeom>
          <a:ln w="12700">
            <a:miter lim="400000"/>
          </a:ln>
        </p:spPr>
      </p:pic>
      <p:grpSp>
        <p:nvGrpSpPr>
          <p:cNvPr id="178" name="Group"/>
          <p:cNvGrpSpPr/>
          <p:nvPr/>
        </p:nvGrpSpPr>
        <p:grpSpPr>
          <a:xfrm>
            <a:off x="7841791" y="4110751"/>
            <a:ext cx="1850653" cy="2055700"/>
            <a:chOff x="1703022" y="693737"/>
            <a:chExt cx="3701304" cy="4111398"/>
          </a:xfrm>
        </p:grpSpPr>
        <p:pic>
          <p:nvPicPr>
            <p:cNvPr id="176" name="cell_signaling_target_intranuclear.png" descr="cell_signaling_target_intranuclear.png"/>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1703022" y="1442063"/>
              <a:ext cx="3701306" cy="3363074"/>
            </a:xfrm>
            <a:prstGeom prst="rect">
              <a:avLst/>
            </a:prstGeom>
            <a:ln w="12700" cap="flat">
              <a:noFill/>
              <a:miter lim="400000"/>
            </a:ln>
            <a:effectLst/>
          </p:spPr>
        </p:pic>
        <p:sp>
          <p:nvSpPr>
            <p:cNvPr id="177" name="What about intranuclear proteins that drive cellular activities?"/>
            <p:cNvSpPr/>
            <p:nvPr/>
          </p:nvSpPr>
          <p:spPr>
            <a:xfrm>
              <a:off x="3553650" y="693737"/>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pPr defTabSz="410766">
                <a:defRPr sz="3600" b="0">
                  <a:latin typeface="Avenir Book"/>
                  <a:ea typeface="Avenir Book"/>
                  <a:cs typeface="Avenir Book"/>
                  <a:sym typeface="Avenir Book"/>
                </a:defRPr>
              </a:pPr>
              <a:r>
                <a:rPr sz="1200" dirty="0"/>
                <a:t>What about </a:t>
              </a:r>
              <a:r>
                <a:rPr sz="1200" dirty="0">
                  <a:latin typeface="Avenir Heavy"/>
                  <a:ea typeface="Avenir Heavy"/>
                  <a:cs typeface="Avenir Heavy"/>
                  <a:sym typeface="Avenir Heavy"/>
                </a:rPr>
                <a:t>intranuclear proteins</a:t>
              </a:r>
              <a:br>
                <a:rPr sz="1200" dirty="0"/>
              </a:br>
              <a:r>
                <a:rPr sz="1200" dirty="0"/>
                <a:t>that drive cellular activities?</a:t>
              </a:r>
            </a:p>
          </p:txBody>
        </p:sp>
      </p:grpSp>
      <p:sp>
        <p:nvSpPr>
          <p:cNvPr id="179" name="Line"/>
          <p:cNvSpPr/>
          <p:nvPr/>
        </p:nvSpPr>
        <p:spPr>
          <a:xfrm>
            <a:off x="6417881" y="1903072"/>
            <a:ext cx="414136" cy="1"/>
          </a:xfrm>
          <a:prstGeom prst="line">
            <a:avLst/>
          </a:prstGeom>
          <a:ln w="25400">
            <a:solidFill>
              <a:srgbClr val="000000"/>
            </a:solidFill>
            <a:miter lim="400000"/>
            <a:tailEnd type="triangle"/>
          </a:ln>
        </p:spPr>
        <p:txBody>
          <a:bodyPr lIns="35719" tIns="35719" rIns="35719" bIns="35719" anchor="ctr"/>
          <a:lstStyle/>
          <a:p>
            <a:pPr defTabSz="457200">
              <a:defRPr sz="3200" b="0">
                <a:latin typeface="Avenir Book"/>
                <a:ea typeface="Avenir Book"/>
                <a:cs typeface="Avenir Book"/>
                <a:sym typeface="Avenir Book"/>
              </a:defRPr>
            </a:pPr>
            <a:endParaRPr sz="1600"/>
          </a:p>
        </p:txBody>
      </p:sp>
      <p:grpSp>
        <p:nvGrpSpPr>
          <p:cNvPr id="185" name="Group"/>
          <p:cNvGrpSpPr/>
          <p:nvPr/>
        </p:nvGrpSpPr>
        <p:grpSpPr>
          <a:xfrm>
            <a:off x="1939500" y="4097671"/>
            <a:ext cx="4307968" cy="2908437"/>
            <a:chOff x="0" y="693737"/>
            <a:chExt cx="8615933" cy="5816871"/>
          </a:xfrm>
        </p:grpSpPr>
        <p:sp>
          <p:nvSpPr>
            <p:cNvPr id="180" name="Used to refine cell typing using  cell surface marker proteins"/>
            <p:cNvSpPr/>
            <p:nvPr/>
          </p:nvSpPr>
          <p:spPr>
            <a:xfrm>
              <a:off x="3790058" y="693737"/>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pPr defTabSz="410766">
                <a:defRPr sz="3600" b="0">
                  <a:latin typeface="Avenir Book"/>
                  <a:ea typeface="Avenir Book"/>
                  <a:cs typeface="Avenir Book"/>
                  <a:sym typeface="Avenir Book"/>
                </a:defRPr>
              </a:pPr>
              <a:r>
                <a:rPr sz="1200" dirty="0"/>
                <a:t>Used to refine cell typing using </a:t>
              </a:r>
              <a:br>
                <a:rPr sz="1200" dirty="0"/>
              </a:br>
              <a:r>
                <a:rPr sz="1200" dirty="0">
                  <a:latin typeface="Avenir Heavy"/>
                  <a:ea typeface="Avenir Heavy"/>
                  <a:cs typeface="Avenir Heavy"/>
                  <a:sym typeface="Avenir Heavy"/>
                </a:rPr>
                <a:t>cell surface</a:t>
              </a:r>
              <a:r>
                <a:rPr sz="1200" dirty="0"/>
                <a:t> marker proteins</a:t>
              </a:r>
            </a:p>
          </p:txBody>
        </p:sp>
        <p:pic>
          <p:nvPicPr>
            <p:cNvPr id="181" name="41592_2020_1050_Fig3_HTML.jpeg" descr="41592_2020_1050_Fig3_HTML.jpeg"/>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a:xfrm>
              <a:off x="4263847" y="1881153"/>
              <a:ext cx="2996787" cy="3225216"/>
            </a:xfrm>
            <a:prstGeom prst="rect">
              <a:avLst/>
            </a:prstGeom>
            <a:ln w="12700" cap="flat">
              <a:noFill/>
              <a:miter lim="400000"/>
            </a:ln>
            <a:effectLst/>
          </p:spPr>
        </p:pic>
        <p:sp>
          <p:nvSpPr>
            <p:cNvPr id="182" name="Gayoso et al. 2021"/>
            <p:cNvSpPr/>
            <p:nvPr/>
          </p:nvSpPr>
          <p:spPr>
            <a:xfrm>
              <a:off x="7345933" y="5240609"/>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pPr algn="r" defTabSz="410766">
                <a:defRPr sz="2200" b="0">
                  <a:latin typeface="Avenir Book Oblique"/>
                  <a:ea typeface="Avenir Book Oblique"/>
                  <a:cs typeface="Avenir Book Oblique"/>
                  <a:sym typeface="Avenir Book Oblique"/>
                </a:defRPr>
              </a:pPr>
              <a:r>
                <a:rPr sz="1100">
                  <a:latin typeface="Avenir Book"/>
                  <a:ea typeface="Avenir Book"/>
                  <a:cs typeface="Avenir Book"/>
                  <a:sym typeface="Avenir Book"/>
                </a:rPr>
                <a:t>Gayoso et al. </a:t>
              </a:r>
              <a:r>
                <a:rPr sz="1100"/>
                <a:t>2021</a:t>
              </a:r>
            </a:p>
          </p:txBody>
        </p:sp>
        <p:pic>
          <p:nvPicPr>
            <p:cNvPr id="183" name="cell_signaling_target_cell_surface.png" descr="cell_signaling_target_cell_surface.png"/>
            <p:cNvPicPr>
              <a:picLocks noChangeAspect="1"/>
            </p:cNvPicPr>
            <p:nvPr/>
          </p:nvPicPr>
          <p:blipFill>
            <a:blip r:embed="rId7" cstate="print">
              <a:extLst>
                <a:ext uri="{28A0092B-C50C-407E-A947-70E740481C1C}">
                  <a14:useLocalDpi xmlns:a14="http://schemas.microsoft.com/office/drawing/2010/main"/>
                </a:ext>
              </a:extLst>
            </a:blip>
            <a:srcRect/>
            <a:stretch>
              <a:fillRect/>
            </a:stretch>
          </p:blipFill>
          <p:spPr>
            <a:xfrm>
              <a:off x="0" y="2075337"/>
              <a:ext cx="4076280" cy="2008375"/>
            </a:xfrm>
            <a:prstGeom prst="rect">
              <a:avLst/>
            </a:prstGeom>
            <a:ln w="12700" cap="flat">
              <a:noFill/>
              <a:miter lim="400000"/>
            </a:ln>
            <a:effectLst/>
          </p:spPr>
        </p:pic>
        <p:sp>
          <p:nvSpPr>
            <p:cNvPr id="184" name="CD4"/>
            <p:cNvSpPr/>
            <p:nvPr/>
          </p:nvSpPr>
          <p:spPr>
            <a:xfrm>
              <a:off x="5805757" y="1644285"/>
              <a:ext cx="1270001" cy="1270001"/>
            </a:xfrm>
            <a:prstGeom prst="line">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3600" b="0"/>
              </a:lvl1pPr>
            </a:lstStyle>
            <a:p>
              <a:r>
                <a:rPr sz="1800"/>
                <a:t>CD4</a:t>
              </a:r>
            </a:p>
          </p:txBody>
        </p:sp>
      </p:grpSp>
      <p:sp>
        <p:nvSpPr>
          <p:cNvPr id="186" name="Line"/>
          <p:cNvSpPr/>
          <p:nvPr/>
        </p:nvSpPr>
        <p:spPr>
          <a:xfrm flipV="1">
            <a:off x="6191404" y="3769852"/>
            <a:ext cx="1" cy="2751274"/>
          </a:xfrm>
          <a:prstGeom prst="line">
            <a:avLst/>
          </a:prstGeom>
          <a:ln w="76200">
            <a:solidFill>
              <a:srgbClr val="000000"/>
            </a:solidFill>
            <a:miter lim="400000"/>
          </a:ln>
        </p:spPr>
        <p:txBody>
          <a:bodyPr lIns="25400" tIns="25400" rIns="25400" bIns="25400" anchor="ctr"/>
          <a:lstStyle/>
          <a:p>
            <a:endParaRPr sz="900"/>
          </a:p>
        </p:txBody>
      </p:sp>
      <p:pic>
        <p:nvPicPr>
          <p:cNvPr id="187" name="protein_signaling_genes_0.png" descr="protein_signaling_genes_0.png"/>
          <p:cNvPicPr>
            <a:picLocks noChangeAspect="1"/>
          </p:cNvPicPr>
          <p:nvPr/>
        </p:nvPicPr>
        <p:blipFill>
          <a:blip r:embed="rId8"/>
          <a:srcRect/>
          <a:stretch>
            <a:fillRect/>
          </a:stretch>
        </p:blipFill>
        <p:spPr>
          <a:xfrm>
            <a:off x="7311016" y="1447776"/>
            <a:ext cx="1617071" cy="1617071"/>
          </a:xfrm>
          <a:prstGeom prst="rect">
            <a:avLst/>
          </a:prstGeom>
          <a:ln w="12700">
            <a:miter lim="400000"/>
          </a:ln>
        </p:spPr>
      </p:pic>
      <p:sp>
        <p:nvSpPr>
          <p:cNvPr id="188" name="Cells"/>
          <p:cNvSpPr txBox="1"/>
          <p:nvPr/>
        </p:nvSpPr>
        <p:spPr>
          <a:xfrm rot="16200000">
            <a:off x="6924684" y="2097131"/>
            <a:ext cx="517770"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914400">
              <a:defRPr sz="3200" b="0">
                <a:latin typeface="Avenir Book"/>
                <a:ea typeface="Avenir Book"/>
                <a:cs typeface="Avenir Book"/>
                <a:sym typeface="Avenir Book"/>
              </a:defRPr>
            </a:lvl1pPr>
          </a:lstStyle>
          <a:p>
            <a:r>
              <a:rPr sz="1600"/>
              <a:t>Cells</a:t>
            </a:r>
          </a:p>
        </p:txBody>
      </p:sp>
      <p:sp>
        <p:nvSpPr>
          <p:cNvPr id="189" name="Genes"/>
          <p:cNvSpPr txBox="1"/>
          <p:nvPr/>
        </p:nvSpPr>
        <p:spPr>
          <a:xfrm>
            <a:off x="7788812" y="1173138"/>
            <a:ext cx="662041"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914400">
              <a:defRPr sz="3200" b="0">
                <a:latin typeface="Avenir Book"/>
                <a:ea typeface="Avenir Book"/>
                <a:cs typeface="Avenir Book"/>
                <a:sym typeface="Avenir Book"/>
              </a:defRPr>
            </a:lvl1pPr>
          </a:lstStyle>
          <a:p>
            <a:r>
              <a:rPr sz="1600"/>
              <a:t>Genes</a:t>
            </a:r>
          </a:p>
        </p:txBody>
      </p:sp>
      <p:grpSp>
        <p:nvGrpSpPr>
          <p:cNvPr id="192" name="Group"/>
          <p:cNvGrpSpPr/>
          <p:nvPr/>
        </p:nvGrpSpPr>
        <p:grpSpPr>
          <a:xfrm>
            <a:off x="8972356" y="1332316"/>
            <a:ext cx="1093363" cy="1793206"/>
            <a:chOff x="0" y="350837"/>
            <a:chExt cx="2186723" cy="3586411"/>
          </a:xfrm>
        </p:grpSpPr>
        <p:pic>
          <p:nvPicPr>
            <p:cNvPr id="190" name="Group" descr="Group"/>
            <p:cNvPicPr>
              <a:picLocks noChangeAspect="1"/>
            </p:cNvPicPr>
            <p:nvPr/>
          </p:nvPicPr>
          <p:blipFill>
            <a:blip r:embed="rId9"/>
            <a:srcRect/>
            <a:stretch>
              <a:fillRect/>
            </a:stretch>
          </p:blipFill>
          <p:spPr>
            <a:xfrm>
              <a:off x="0" y="468879"/>
              <a:ext cx="1833448" cy="3468370"/>
            </a:xfrm>
            <a:prstGeom prst="rect">
              <a:avLst/>
            </a:prstGeom>
            <a:ln w="12700" cap="flat">
              <a:noFill/>
              <a:miter lim="400000"/>
            </a:ln>
            <a:effectLst/>
          </p:spPr>
        </p:pic>
        <p:sp>
          <p:nvSpPr>
            <p:cNvPr id="191" name="Proteins"/>
            <p:cNvSpPr/>
            <p:nvPr/>
          </p:nvSpPr>
          <p:spPr>
            <a:xfrm>
              <a:off x="916723" y="350837"/>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defTabSz="914400">
                <a:defRPr sz="3200" b="0">
                  <a:latin typeface="Avenir Book"/>
                  <a:ea typeface="Avenir Book"/>
                  <a:cs typeface="Avenir Book"/>
                  <a:sym typeface="Avenir Book"/>
                </a:defRPr>
              </a:lvl1pPr>
            </a:lstStyle>
            <a:p>
              <a:r>
                <a:rPr sz="1600"/>
                <a:t>Proteins</a:t>
              </a:r>
            </a:p>
          </p:txBody>
        </p:sp>
      </p:grpSp>
      <p:sp>
        <p:nvSpPr>
          <p:cNvPr id="24" name="TextBox 23">
            <a:extLst>
              <a:ext uri="{FF2B5EF4-FFF2-40B4-BE49-F238E27FC236}">
                <a16:creationId xmlns:a16="http://schemas.microsoft.com/office/drawing/2014/main" id="{97F33415-F55C-3040-B118-DC06023FDC23}"/>
              </a:ext>
            </a:extLst>
          </p:cNvPr>
          <p:cNvSpPr txBox="1"/>
          <p:nvPr/>
        </p:nvSpPr>
        <p:spPr>
          <a:xfrm>
            <a:off x="405114" y="6332149"/>
            <a:ext cx="2994987" cy="369332"/>
          </a:xfrm>
          <a:prstGeom prst="rect">
            <a:avLst/>
          </a:prstGeom>
          <a:noFill/>
        </p:spPr>
        <p:txBody>
          <a:bodyPr wrap="none" rtlCol="0">
            <a:spAutoFit/>
          </a:bodyPr>
          <a:lstStyle/>
          <a:p>
            <a:r>
              <a:rPr lang="en-US" dirty="0"/>
              <a:t>Hattie Chung (Broad Institute)</a:t>
            </a:r>
          </a:p>
        </p:txBody>
      </p:sp>
    </p:spTree>
    <p:extLst>
      <p:ext uri="{BB962C8B-B14F-4D97-AF65-F5344CB8AC3E}">
        <p14:creationId xmlns:p14="http://schemas.microsoft.com/office/powerpoint/2010/main" val="3088548611"/>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8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8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iterate>
                                    <p:tmAbs val="0"/>
                                  </p:iterate>
                                  <p:childTnLst>
                                    <p:set>
                                      <p:cBhvr>
                                        <p:cTn id="13" fill="hold"/>
                                        <p:tgtEl>
                                          <p:spTgt spid="1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animBg="1" advAuto="0"/>
      <p:bldP spid="185" grpId="0" animBg="1" advAuto="0"/>
      <p:bldP spid="186"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Joint single-cell measurements of nuclear proteins and RNA"/>
          <p:cNvSpPr txBox="1"/>
          <p:nvPr/>
        </p:nvSpPr>
        <p:spPr>
          <a:xfrm>
            <a:off x="208588" y="135206"/>
            <a:ext cx="11774824" cy="11421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normAutofit/>
          </a:bodyPr>
          <a:lstStyle>
            <a:lvl1pPr defTabSz="557784">
              <a:defRPr sz="6832" b="0">
                <a:latin typeface="Avenir Book"/>
                <a:ea typeface="Avenir Book"/>
                <a:cs typeface="Avenir Book"/>
                <a:sym typeface="Avenir Book"/>
              </a:defRPr>
            </a:lvl1pPr>
          </a:lstStyle>
          <a:p>
            <a:r>
              <a:rPr sz="3416"/>
              <a:t>Joint single-cell measurements of nuclear proteins and RNA</a:t>
            </a:r>
          </a:p>
        </p:txBody>
      </p:sp>
      <p:pic>
        <p:nvPicPr>
          <p:cNvPr id="199" name="Image" descr="Image"/>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968412" y="1504885"/>
            <a:ext cx="2623053" cy="2128019"/>
          </a:xfrm>
          <a:prstGeom prst="rect">
            <a:avLst/>
          </a:prstGeom>
          <a:ln w="12700">
            <a:miter lim="400000"/>
          </a:ln>
        </p:spPr>
      </p:pic>
      <p:sp>
        <p:nvSpPr>
          <p:cNvPr id="200" name="Chung et al. Nat. Meth. 2021"/>
          <p:cNvSpPr txBox="1"/>
          <p:nvPr/>
        </p:nvSpPr>
        <p:spPr>
          <a:xfrm>
            <a:off x="9579993" y="6353568"/>
            <a:ext cx="2079095" cy="2568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defTabSz="410766">
              <a:defRPr sz="2400" b="0">
                <a:latin typeface="Avenir Book Oblique"/>
                <a:ea typeface="Avenir Book Oblique"/>
                <a:cs typeface="Avenir Book Oblique"/>
                <a:sym typeface="Avenir Book Oblique"/>
              </a:defRPr>
            </a:pPr>
            <a:r>
              <a:rPr sz="1200">
                <a:latin typeface="Avenir Book"/>
                <a:ea typeface="Avenir Book"/>
                <a:cs typeface="Avenir Book"/>
                <a:sym typeface="Avenir Book"/>
              </a:rPr>
              <a:t>Chung et al. </a:t>
            </a:r>
            <a:r>
              <a:rPr sz="1200"/>
              <a:t>Nat. Meth. 2021</a:t>
            </a:r>
          </a:p>
        </p:txBody>
      </p:sp>
      <p:pic>
        <p:nvPicPr>
          <p:cNvPr id="201" name="inCITE_schematic_inCITE_3.png" descr="inCITE_schematic_inCITE_3.pn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333164" y="1389164"/>
            <a:ext cx="8693122" cy="3376471"/>
          </a:xfrm>
          <a:prstGeom prst="rect">
            <a:avLst/>
          </a:prstGeom>
          <a:ln w="12700">
            <a:miter lim="400000"/>
          </a:ln>
        </p:spPr>
      </p:pic>
    </p:spTree>
    <p:extLst>
      <p:ext uri="{BB962C8B-B14F-4D97-AF65-F5344CB8AC3E}">
        <p14:creationId xmlns:p14="http://schemas.microsoft.com/office/powerpoint/2010/main" val="412271257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20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animBg="1" advAuto="0"/>
      <p:bldP spid="201"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lide Number"/>
          <p:cNvSpPr txBox="1">
            <a:spLocks noGrp="1"/>
          </p:cNvSpPr>
          <p:nvPr>
            <p:ph type="sldNum" sz="quarter" idx="4294967295"/>
          </p:nvPr>
        </p:nvSpPr>
        <p:spPr>
          <a:xfrm>
            <a:off x="6021883" y="6540500"/>
            <a:ext cx="141885" cy="23053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27</a:t>
            </a:fld>
            <a:endParaRPr/>
          </a:p>
        </p:txBody>
      </p:sp>
      <p:sp>
        <p:nvSpPr>
          <p:cNvPr id="159" name="Data transformation"/>
          <p:cNvSpPr txBox="1">
            <a:spLocks noGrp="1"/>
          </p:cNvSpPr>
          <p:nvPr>
            <p:ph type="title"/>
          </p:nvPr>
        </p:nvSpPr>
        <p:spPr>
          <a:xfrm>
            <a:off x="572955" y="335039"/>
            <a:ext cx="10898151" cy="1143001"/>
          </a:xfrm>
          <a:prstGeom prst="rect">
            <a:avLst/>
          </a:prstGeom>
        </p:spPr>
        <p:txBody>
          <a:bodyPr>
            <a:normAutofit/>
          </a:bodyPr>
          <a:lstStyle>
            <a:lvl1pPr algn="l">
              <a:defRPr>
                <a:latin typeface="Avenir Book"/>
                <a:ea typeface="Avenir Book"/>
                <a:cs typeface="Avenir Book"/>
                <a:sym typeface="Avenir Book"/>
              </a:defRPr>
            </a:lvl1pPr>
          </a:lstStyle>
          <a:p>
            <a:r>
              <a:rPr sz="4000" dirty="0">
                <a:solidFill>
                  <a:schemeClr val="accent1">
                    <a:lumMod val="50000"/>
                  </a:schemeClr>
                </a:solidFill>
                <a:latin typeface="+mn-lt"/>
              </a:rPr>
              <a:t>Data transformation</a:t>
            </a:r>
          </a:p>
        </p:txBody>
      </p:sp>
      <p:graphicFrame>
        <p:nvGraphicFramePr>
          <p:cNvPr id="160" name="Table 1"/>
          <p:cNvGraphicFramePr/>
          <p:nvPr/>
        </p:nvGraphicFramePr>
        <p:xfrm>
          <a:off x="2566732" y="2150624"/>
          <a:ext cx="3298527" cy="1869820"/>
        </p:xfrm>
        <a:graphic>
          <a:graphicData uri="http://schemas.openxmlformats.org/drawingml/2006/table">
            <a:tbl>
              <a:tblPr firstRow="1" firstCol="1"/>
              <a:tblGrid>
                <a:gridCol w="697882">
                  <a:extLst>
                    <a:ext uri="{9D8B030D-6E8A-4147-A177-3AD203B41FA5}">
                      <a16:colId xmlns:a16="http://schemas.microsoft.com/office/drawing/2014/main" val="20000"/>
                    </a:ext>
                  </a:extLst>
                </a:gridCol>
                <a:gridCol w="852803">
                  <a:extLst>
                    <a:ext uri="{9D8B030D-6E8A-4147-A177-3AD203B41FA5}">
                      <a16:colId xmlns:a16="http://schemas.microsoft.com/office/drawing/2014/main" val="20001"/>
                    </a:ext>
                  </a:extLst>
                </a:gridCol>
                <a:gridCol w="860067">
                  <a:extLst>
                    <a:ext uri="{9D8B030D-6E8A-4147-A177-3AD203B41FA5}">
                      <a16:colId xmlns:a16="http://schemas.microsoft.com/office/drawing/2014/main" val="20002"/>
                    </a:ext>
                  </a:extLst>
                </a:gridCol>
                <a:gridCol w="887775">
                  <a:extLst>
                    <a:ext uri="{9D8B030D-6E8A-4147-A177-3AD203B41FA5}">
                      <a16:colId xmlns:a16="http://schemas.microsoft.com/office/drawing/2014/main" val="20003"/>
                    </a:ext>
                  </a:extLst>
                </a:gridCol>
              </a:tblGrid>
              <a:tr h="467455">
                <a:tc>
                  <a:txBody>
                    <a:bodyPr/>
                    <a:lstStyle/>
                    <a:p>
                      <a:pPr defTabSz="914400">
                        <a:tabLst>
                          <a:tab pos="1663700" algn="l"/>
                        </a:tabLst>
                        <a:defRPr sz="1800" b="0"/>
                      </a:pPr>
                      <a:r>
                        <a:rPr sz="1600" i="1">
                          <a:sym typeface="Helvetica Neue"/>
                        </a:rPr>
                        <a:t>UMIs</a:t>
                      </a:r>
                    </a:p>
                  </a:txBody>
                  <a:tcPr marL="25400" marR="25400" marT="25400" marB="25400" anchor="ctr" horzOverflow="overflow">
                    <a:lnL w="63500">
                      <a:solidFill>
                        <a:srgbClr val="000000"/>
                      </a:solidFill>
                      <a:miter lim="400000"/>
                    </a:lnL>
                    <a:lnT w="63500">
                      <a:solidFill>
                        <a:srgbClr val="000000"/>
                      </a:solidFill>
                      <a:miter lim="400000"/>
                    </a:lnT>
                  </a:tcPr>
                </a:tc>
                <a:tc>
                  <a:txBody>
                    <a:bodyPr/>
                    <a:lstStyle/>
                    <a:p>
                      <a:pPr defTabSz="914400">
                        <a:tabLst>
                          <a:tab pos="1663700" algn="l"/>
                        </a:tabLst>
                        <a:defRPr sz="1800" b="0"/>
                      </a:pPr>
                      <a:r>
                        <a:rPr sz="1600" b="1">
                          <a:sym typeface="Helvetica Neue"/>
                        </a:rPr>
                        <a:t>Gene A</a:t>
                      </a:r>
                    </a:p>
                  </a:txBody>
                  <a:tcPr marL="25400" marR="25400" marT="25400" marB="25400" anchor="ctr" horzOverflow="overflow">
                    <a:lnT w="63500">
                      <a:solidFill>
                        <a:srgbClr val="000000"/>
                      </a:solidFill>
                      <a:miter lim="400000"/>
                    </a:lnT>
                  </a:tcPr>
                </a:tc>
                <a:tc>
                  <a:txBody>
                    <a:bodyPr/>
                    <a:lstStyle/>
                    <a:p>
                      <a:pPr defTabSz="914400">
                        <a:tabLst>
                          <a:tab pos="1663700" algn="l"/>
                        </a:tabLst>
                        <a:defRPr sz="1800" b="0"/>
                      </a:pPr>
                      <a:r>
                        <a:rPr sz="1600" b="1">
                          <a:sym typeface="Helvetica Neue"/>
                        </a:rPr>
                        <a:t>Gene B</a:t>
                      </a:r>
                    </a:p>
                  </a:txBody>
                  <a:tcPr marL="25400" marR="25400" marT="25400" marB="25400" anchor="ctr" horzOverflow="overflow">
                    <a:lnT w="63500">
                      <a:solidFill>
                        <a:srgbClr val="000000"/>
                      </a:solidFill>
                      <a:miter lim="400000"/>
                    </a:lnT>
                  </a:tcPr>
                </a:tc>
                <a:tc>
                  <a:txBody>
                    <a:bodyPr/>
                    <a:lstStyle/>
                    <a:p>
                      <a:pPr defTabSz="914400">
                        <a:tabLst>
                          <a:tab pos="1663700" algn="l"/>
                        </a:tabLst>
                        <a:defRPr sz="1800" b="0"/>
                      </a:pPr>
                      <a:r>
                        <a:rPr sz="1600" b="1">
                          <a:sym typeface="Helvetica Neue"/>
                        </a:rPr>
                        <a:t>Gene C</a:t>
                      </a:r>
                    </a:p>
                  </a:txBody>
                  <a:tcPr marL="25400" marR="25400" marT="25400" marB="25400" anchor="ctr" horzOverflow="overflow">
                    <a:lnR w="63500">
                      <a:solidFill>
                        <a:srgbClr val="000000"/>
                      </a:solidFill>
                      <a:miter lim="400000"/>
                    </a:lnR>
                    <a:lnT w="63500">
                      <a:solidFill>
                        <a:srgbClr val="000000"/>
                      </a:solidFill>
                      <a:miter lim="400000"/>
                    </a:lnT>
                  </a:tcPr>
                </a:tc>
                <a:extLst>
                  <a:ext uri="{0D108BD9-81ED-4DB2-BD59-A6C34878D82A}">
                    <a16:rowId xmlns:a16="http://schemas.microsoft.com/office/drawing/2014/main" val="10000"/>
                  </a:ext>
                </a:extLst>
              </a:tr>
              <a:tr h="467455">
                <a:tc>
                  <a:txBody>
                    <a:bodyPr/>
                    <a:lstStyle/>
                    <a:p>
                      <a:pPr defTabSz="914400">
                        <a:tabLst>
                          <a:tab pos="1663700" algn="l"/>
                        </a:tabLst>
                        <a:defRPr sz="1800" b="0"/>
                      </a:pPr>
                      <a:r>
                        <a:rPr sz="1600" b="1">
                          <a:sym typeface="Helvetica Neue"/>
                        </a:rPr>
                        <a:t>Cell 1</a:t>
                      </a:r>
                    </a:p>
                  </a:txBody>
                  <a:tcPr marL="25400" marR="25400" marT="25400" marB="25400" anchor="ctr" horzOverflow="overflow">
                    <a:lnL w="63500">
                      <a:solidFill>
                        <a:srgbClr val="000000"/>
                      </a:solidFill>
                      <a:miter lim="400000"/>
                    </a:lnL>
                  </a:tcPr>
                </a:tc>
                <a:tc>
                  <a:txBody>
                    <a:bodyPr/>
                    <a:lstStyle/>
                    <a:p>
                      <a:pPr defTabSz="914400">
                        <a:defRPr sz="1800"/>
                      </a:pPr>
                      <a:r>
                        <a:rPr sz="1600">
                          <a:sym typeface="Helvetica Neue"/>
                        </a:rPr>
                        <a:t>0</a:t>
                      </a:r>
                    </a:p>
                  </a:txBody>
                  <a:tcPr marL="25400" marR="25400" marT="25400" marB="25400" anchor="ctr" horzOverflow="overflow"/>
                </a:tc>
                <a:tc>
                  <a:txBody>
                    <a:bodyPr/>
                    <a:lstStyle/>
                    <a:p>
                      <a:pPr defTabSz="914400">
                        <a:defRPr sz="1800"/>
                      </a:pPr>
                      <a:r>
                        <a:rPr sz="1600">
                          <a:sym typeface="Helvetica Neue"/>
                        </a:rPr>
                        <a:t>0</a:t>
                      </a:r>
                    </a:p>
                  </a:txBody>
                  <a:tcPr marL="25400" marR="25400" marT="25400" marB="25400" anchor="ctr" horzOverflow="overflow"/>
                </a:tc>
                <a:tc>
                  <a:txBody>
                    <a:bodyPr/>
                    <a:lstStyle/>
                    <a:p>
                      <a:pPr defTabSz="914400">
                        <a:defRPr sz="1800"/>
                      </a:pPr>
                      <a:r>
                        <a:rPr sz="1600">
                          <a:sym typeface="Helvetica Neue"/>
                        </a:rPr>
                        <a:t>2</a:t>
                      </a:r>
                    </a:p>
                  </a:txBody>
                  <a:tcPr marL="25400" marR="25400" marT="25400" marB="25400" anchor="ctr" horzOverflow="overflow">
                    <a:lnR w="63500">
                      <a:solidFill>
                        <a:srgbClr val="000000"/>
                      </a:solidFill>
                      <a:miter lim="400000"/>
                    </a:lnR>
                  </a:tcPr>
                </a:tc>
                <a:extLst>
                  <a:ext uri="{0D108BD9-81ED-4DB2-BD59-A6C34878D82A}">
                    <a16:rowId xmlns:a16="http://schemas.microsoft.com/office/drawing/2014/main" val="10001"/>
                  </a:ext>
                </a:extLst>
              </a:tr>
              <a:tr h="467455">
                <a:tc>
                  <a:txBody>
                    <a:bodyPr/>
                    <a:lstStyle/>
                    <a:p>
                      <a:pPr defTabSz="914400">
                        <a:tabLst>
                          <a:tab pos="1663700" algn="l"/>
                        </a:tabLst>
                        <a:defRPr sz="1800" b="0"/>
                      </a:pPr>
                      <a:r>
                        <a:rPr sz="1600" b="1">
                          <a:sym typeface="Helvetica Neue"/>
                        </a:rPr>
                        <a:t>Cell 2</a:t>
                      </a:r>
                    </a:p>
                  </a:txBody>
                  <a:tcPr marL="25400" marR="25400" marT="25400" marB="25400" anchor="ctr" horzOverflow="overflow">
                    <a:lnL w="63500">
                      <a:solidFill>
                        <a:srgbClr val="000000"/>
                      </a:solidFill>
                      <a:miter lim="400000"/>
                    </a:lnL>
                  </a:tcPr>
                </a:tc>
                <a:tc>
                  <a:txBody>
                    <a:bodyPr/>
                    <a:lstStyle/>
                    <a:p>
                      <a:pPr defTabSz="914400">
                        <a:defRPr sz="1800"/>
                      </a:pPr>
                      <a:r>
                        <a:rPr sz="1600">
                          <a:sym typeface="Helvetica Neue"/>
                        </a:rPr>
                        <a:t>1</a:t>
                      </a:r>
                    </a:p>
                  </a:txBody>
                  <a:tcPr marL="25400" marR="25400" marT="25400" marB="25400" anchor="ctr" horzOverflow="overflow"/>
                </a:tc>
                <a:tc>
                  <a:txBody>
                    <a:bodyPr/>
                    <a:lstStyle/>
                    <a:p>
                      <a:pPr defTabSz="914400">
                        <a:defRPr sz="1800"/>
                      </a:pPr>
                      <a:r>
                        <a:rPr sz="1600">
                          <a:sym typeface="Helvetica Neue"/>
                        </a:rPr>
                        <a:t>1</a:t>
                      </a:r>
                    </a:p>
                  </a:txBody>
                  <a:tcPr marL="25400" marR="25400" marT="25400" marB="25400" anchor="ctr" horzOverflow="overflow"/>
                </a:tc>
                <a:tc>
                  <a:txBody>
                    <a:bodyPr/>
                    <a:lstStyle/>
                    <a:p>
                      <a:pPr defTabSz="914400">
                        <a:defRPr sz="1800"/>
                      </a:pPr>
                      <a:r>
                        <a:rPr sz="1600">
                          <a:sym typeface="Helvetica Neue"/>
                        </a:rPr>
                        <a:t>0</a:t>
                      </a:r>
                    </a:p>
                  </a:txBody>
                  <a:tcPr marL="25400" marR="25400" marT="25400" marB="25400" anchor="ctr" horzOverflow="overflow">
                    <a:lnR w="63500">
                      <a:solidFill>
                        <a:srgbClr val="000000"/>
                      </a:solidFill>
                      <a:miter lim="400000"/>
                    </a:lnR>
                  </a:tcPr>
                </a:tc>
                <a:extLst>
                  <a:ext uri="{0D108BD9-81ED-4DB2-BD59-A6C34878D82A}">
                    <a16:rowId xmlns:a16="http://schemas.microsoft.com/office/drawing/2014/main" val="10002"/>
                  </a:ext>
                </a:extLst>
              </a:tr>
              <a:tr h="467455">
                <a:tc>
                  <a:txBody>
                    <a:bodyPr/>
                    <a:lstStyle/>
                    <a:p>
                      <a:pPr defTabSz="914400">
                        <a:tabLst>
                          <a:tab pos="1663700" algn="l"/>
                        </a:tabLst>
                        <a:defRPr sz="1800" b="0"/>
                      </a:pPr>
                      <a:r>
                        <a:rPr sz="1600" b="1">
                          <a:sym typeface="Helvetica Neue"/>
                        </a:rPr>
                        <a:t>Cell 3</a:t>
                      </a:r>
                    </a:p>
                  </a:txBody>
                  <a:tcPr marL="25400" marR="25400" marT="25400" marB="25400" anchor="ctr" horzOverflow="overflow">
                    <a:lnL w="63500">
                      <a:solidFill>
                        <a:srgbClr val="000000"/>
                      </a:solidFill>
                      <a:miter lim="400000"/>
                    </a:lnL>
                    <a:lnB w="63500">
                      <a:solidFill>
                        <a:srgbClr val="000000"/>
                      </a:solidFill>
                      <a:miter lim="400000"/>
                    </a:lnB>
                  </a:tcPr>
                </a:tc>
                <a:tc>
                  <a:txBody>
                    <a:bodyPr/>
                    <a:lstStyle/>
                    <a:p>
                      <a:pPr defTabSz="914400">
                        <a:defRPr sz="1800"/>
                      </a:pPr>
                      <a:r>
                        <a:rPr sz="1600">
                          <a:sym typeface="Helvetica Neue"/>
                        </a:rPr>
                        <a:t>0</a:t>
                      </a:r>
                    </a:p>
                  </a:txBody>
                  <a:tcPr marL="25400" marR="25400" marT="25400" marB="25400" anchor="ctr" horzOverflow="overflow">
                    <a:lnB w="63500">
                      <a:solidFill>
                        <a:srgbClr val="000000"/>
                      </a:solidFill>
                      <a:miter lim="400000"/>
                    </a:lnB>
                  </a:tcPr>
                </a:tc>
                <a:tc>
                  <a:txBody>
                    <a:bodyPr/>
                    <a:lstStyle/>
                    <a:p>
                      <a:pPr defTabSz="914400">
                        <a:defRPr sz="1800"/>
                      </a:pPr>
                      <a:r>
                        <a:rPr sz="1600">
                          <a:sym typeface="Helvetica Neue"/>
                        </a:rPr>
                        <a:t>1</a:t>
                      </a:r>
                    </a:p>
                  </a:txBody>
                  <a:tcPr marL="25400" marR="25400" marT="25400" marB="25400" anchor="ctr" horzOverflow="overflow">
                    <a:lnB w="63500">
                      <a:solidFill>
                        <a:srgbClr val="000000"/>
                      </a:solidFill>
                      <a:miter lim="400000"/>
                    </a:lnB>
                  </a:tcPr>
                </a:tc>
                <a:tc>
                  <a:txBody>
                    <a:bodyPr/>
                    <a:lstStyle/>
                    <a:p>
                      <a:pPr defTabSz="914400">
                        <a:defRPr sz="1800"/>
                      </a:pPr>
                      <a:r>
                        <a:rPr sz="1600" dirty="0">
                          <a:sym typeface="Helvetica Neue"/>
                        </a:rPr>
                        <a:t>0</a:t>
                      </a:r>
                    </a:p>
                  </a:txBody>
                  <a:tcPr marL="25400" marR="25400" marT="25400" marB="25400" anchor="ctr" horzOverflow="overflow">
                    <a:lnR w="63500">
                      <a:solidFill>
                        <a:srgbClr val="000000"/>
                      </a:solidFill>
                      <a:miter lim="400000"/>
                    </a:lnR>
                    <a:lnB w="63500">
                      <a:solidFill>
                        <a:srgbClr val="000000"/>
                      </a:solidFill>
                      <a:miter lim="400000"/>
                    </a:lnB>
                  </a:tcPr>
                </a:tc>
                <a:extLst>
                  <a:ext uri="{0D108BD9-81ED-4DB2-BD59-A6C34878D82A}">
                    <a16:rowId xmlns:a16="http://schemas.microsoft.com/office/drawing/2014/main" val="10003"/>
                  </a:ext>
                </a:extLst>
              </a:tr>
            </a:tbl>
          </a:graphicData>
        </a:graphic>
      </p:graphicFrame>
      <p:graphicFrame>
        <p:nvGraphicFramePr>
          <p:cNvPr id="161" name="Table 1-1"/>
          <p:cNvGraphicFramePr/>
          <p:nvPr/>
        </p:nvGraphicFramePr>
        <p:xfrm>
          <a:off x="6390079" y="2150624"/>
          <a:ext cx="3591320" cy="1869820"/>
        </p:xfrm>
        <a:graphic>
          <a:graphicData uri="http://schemas.openxmlformats.org/drawingml/2006/table">
            <a:tbl>
              <a:tblPr firstRow="1"/>
              <a:tblGrid>
                <a:gridCol w="854045">
                  <a:extLst>
                    <a:ext uri="{9D8B030D-6E8A-4147-A177-3AD203B41FA5}">
                      <a16:colId xmlns:a16="http://schemas.microsoft.com/office/drawing/2014/main" val="20000"/>
                    </a:ext>
                  </a:extLst>
                </a:gridCol>
                <a:gridCol w="747444">
                  <a:extLst>
                    <a:ext uri="{9D8B030D-6E8A-4147-A177-3AD203B41FA5}">
                      <a16:colId xmlns:a16="http://schemas.microsoft.com/office/drawing/2014/main" val="20001"/>
                    </a:ext>
                  </a:extLst>
                </a:gridCol>
                <a:gridCol w="803016">
                  <a:extLst>
                    <a:ext uri="{9D8B030D-6E8A-4147-A177-3AD203B41FA5}">
                      <a16:colId xmlns:a16="http://schemas.microsoft.com/office/drawing/2014/main" val="20002"/>
                    </a:ext>
                  </a:extLst>
                </a:gridCol>
                <a:gridCol w="694398">
                  <a:extLst>
                    <a:ext uri="{9D8B030D-6E8A-4147-A177-3AD203B41FA5}">
                      <a16:colId xmlns:a16="http://schemas.microsoft.com/office/drawing/2014/main" val="20003"/>
                    </a:ext>
                  </a:extLst>
                </a:gridCol>
                <a:gridCol w="492417">
                  <a:extLst>
                    <a:ext uri="{9D8B030D-6E8A-4147-A177-3AD203B41FA5}">
                      <a16:colId xmlns:a16="http://schemas.microsoft.com/office/drawing/2014/main" val="20004"/>
                    </a:ext>
                  </a:extLst>
                </a:gridCol>
              </a:tblGrid>
              <a:tr h="467455">
                <a:tc>
                  <a:txBody>
                    <a:bodyPr/>
                    <a:lstStyle/>
                    <a:p>
                      <a:pPr defTabSz="914400">
                        <a:tabLst>
                          <a:tab pos="1663700" algn="l"/>
                        </a:tabLst>
                        <a:defRPr sz="1800" b="0"/>
                      </a:pPr>
                      <a:r>
                        <a:rPr sz="1600" i="1">
                          <a:sym typeface="Helvetica Neue"/>
                        </a:rPr>
                        <a:t>UMIs</a:t>
                      </a:r>
                    </a:p>
                  </a:txBody>
                  <a:tcPr marL="25400" marR="25400" marT="25400" marB="25400" anchor="ctr" horzOverflow="overflow">
                    <a:lnL w="63500">
                      <a:solidFill>
                        <a:srgbClr val="000000"/>
                      </a:solidFill>
                      <a:miter lim="400000"/>
                    </a:lnL>
                    <a:lnT w="63500">
                      <a:solidFill>
                        <a:srgbClr val="000000"/>
                      </a:solidFill>
                      <a:miter lim="400000"/>
                    </a:lnT>
                  </a:tcPr>
                </a:tc>
                <a:tc>
                  <a:txBody>
                    <a:bodyPr/>
                    <a:lstStyle/>
                    <a:p>
                      <a:pPr defTabSz="914400">
                        <a:tabLst>
                          <a:tab pos="1663700" algn="l"/>
                        </a:tabLst>
                        <a:defRPr sz="1800" b="0"/>
                      </a:pPr>
                      <a:r>
                        <a:rPr sz="1600" b="1">
                          <a:sym typeface="Helvetica Neue"/>
                        </a:rPr>
                        <a:t>Prot 1</a:t>
                      </a:r>
                    </a:p>
                  </a:txBody>
                  <a:tcPr marL="25400" marR="25400" marT="25400" marB="25400" anchor="ctr" horzOverflow="overflow">
                    <a:lnT w="63500">
                      <a:solidFill>
                        <a:srgbClr val="000000"/>
                      </a:solidFill>
                      <a:miter lim="400000"/>
                    </a:lnT>
                  </a:tcPr>
                </a:tc>
                <a:tc>
                  <a:txBody>
                    <a:bodyPr/>
                    <a:lstStyle/>
                    <a:p>
                      <a:pPr defTabSz="914400">
                        <a:tabLst>
                          <a:tab pos="1663700" algn="l"/>
                        </a:tabLst>
                        <a:defRPr sz="1800" b="0"/>
                      </a:pPr>
                      <a:r>
                        <a:rPr sz="1600" b="1">
                          <a:sym typeface="Helvetica Neue"/>
                        </a:rPr>
                        <a:t>Prot 2</a:t>
                      </a:r>
                    </a:p>
                  </a:txBody>
                  <a:tcPr marL="25400" marR="25400" marT="25400" marB="25400" anchor="ctr" horzOverflow="overflow">
                    <a:lnT w="63500">
                      <a:solidFill>
                        <a:srgbClr val="000000"/>
                      </a:solidFill>
                      <a:miter lim="400000"/>
                    </a:lnT>
                  </a:tcPr>
                </a:tc>
                <a:tc>
                  <a:txBody>
                    <a:bodyPr/>
                    <a:lstStyle/>
                    <a:p>
                      <a:pPr defTabSz="914400">
                        <a:tabLst>
                          <a:tab pos="1663700" algn="l"/>
                        </a:tabLst>
                        <a:defRPr sz="1800" b="0"/>
                      </a:pPr>
                      <a:r>
                        <a:rPr sz="1600" b="1">
                          <a:sym typeface="Helvetica Neue"/>
                        </a:rPr>
                        <a:t>Prot 3</a:t>
                      </a:r>
                    </a:p>
                  </a:txBody>
                  <a:tcPr marL="25400" marR="25400" marT="25400" marB="25400" anchor="ctr" horzOverflow="overflow">
                    <a:lnT w="63500">
                      <a:solidFill>
                        <a:srgbClr val="000000"/>
                      </a:solidFill>
                      <a:miter lim="400000"/>
                    </a:lnT>
                  </a:tcPr>
                </a:tc>
                <a:tc>
                  <a:txBody>
                    <a:bodyPr/>
                    <a:lstStyle/>
                    <a:p>
                      <a:pPr defTabSz="914400">
                        <a:tabLst>
                          <a:tab pos="1663700" algn="l"/>
                        </a:tabLst>
                        <a:defRPr sz="1800" b="0"/>
                      </a:pPr>
                      <a:r>
                        <a:rPr sz="1600" b="1">
                          <a:sym typeface="Helvetica Neue"/>
                        </a:rPr>
                        <a:t>…</a:t>
                      </a:r>
                    </a:p>
                  </a:txBody>
                  <a:tcPr marL="25400" marR="25400" marT="25400" marB="25400" anchor="ctr" horzOverflow="overflow">
                    <a:lnR w="63500">
                      <a:solidFill>
                        <a:srgbClr val="000000"/>
                      </a:solidFill>
                      <a:miter lim="400000"/>
                    </a:lnR>
                    <a:lnT w="63500">
                      <a:solidFill>
                        <a:srgbClr val="000000"/>
                      </a:solidFill>
                      <a:miter lim="400000"/>
                    </a:lnT>
                  </a:tcPr>
                </a:tc>
                <a:extLst>
                  <a:ext uri="{0D108BD9-81ED-4DB2-BD59-A6C34878D82A}">
                    <a16:rowId xmlns:a16="http://schemas.microsoft.com/office/drawing/2014/main" val="10000"/>
                  </a:ext>
                </a:extLst>
              </a:tr>
              <a:tr h="467455">
                <a:tc>
                  <a:txBody>
                    <a:bodyPr/>
                    <a:lstStyle/>
                    <a:p>
                      <a:pPr defTabSz="914400">
                        <a:defRPr sz="1800"/>
                      </a:pPr>
                      <a:r>
                        <a:rPr sz="1600" b="1">
                          <a:sym typeface="Helvetica Neue"/>
                        </a:rPr>
                        <a:t>Cell 1</a:t>
                      </a:r>
                    </a:p>
                  </a:txBody>
                  <a:tcPr marL="25400" marR="25400" marT="25400" marB="25400" anchor="ctr" horzOverflow="overflow">
                    <a:lnL w="63500">
                      <a:solidFill>
                        <a:srgbClr val="000000"/>
                      </a:solidFill>
                      <a:miter lim="400000"/>
                    </a:lnL>
                  </a:tcPr>
                </a:tc>
                <a:tc>
                  <a:txBody>
                    <a:bodyPr/>
                    <a:lstStyle/>
                    <a:p>
                      <a:pPr defTabSz="914400">
                        <a:defRPr sz="1800"/>
                      </a:pPr>
                      <a:r>
                        <a:rPr sz="1600">
                          <a:sym typeface="Helvetica Neue"/>
                        </a:rPr>
                        <a:t>28</a:t>
                      </a:r>
                    </a:p>
                  </a:txBody>
                  <a:tcPr marL="25400" marR="25400" marT="25400" marB="25400" anchor="ctr" horzOverflow="overflow"/>
                </a:tc>
                <a:tc>
                  <a:txBody>
                    <a:bodyPr/>
                    <a:lstStyle/>
                    <a:p>
                      <a:pPr defTabSz="914400">
                        <a:defRPr sz="1800"/>
                      </a:pPr>
                      <a:r>
                        <a:rPr sz="1600">
                          <a:sym typeface="Helvetica Neue"/>
                        </a:rPr>
                        <a:t>243</a:t>
                      </a:r>
                    </a:p>
                  </a:txBody>
                  <a:tcPr marL="25400" marR="25400" marT="25400" marB="25400" anchor="ctr" horzOverflow="overflow"/>
                </a:tc>
                <a:tc>
                  <a:txBody>
                    <a:bodyPr/>
                    <a:lstStyle/>
                    <a:p>
                      <a:pPr defTabSz="914400">
                        <a:defRPr sz="1800"/>
                      </a:pPr>
                      <a:r>
                        <a:rPr sz="1600">
                          <a:sym typeface="Helvetica Neue"/>
                        </a:rPr>
                        <a:t>85</a:t>
                      </a:r>
                    </a:p>
                  </a:txBody>
                  <a:tcPr marL="25400" marR="25400" marT="25400" marB="25400" anchor="ctr" horzOverflow="overflow"/>
                </a:tc>
                <a:tc>
                  <a:txBody>
                    <a:bodyPr/>
                    <a:lstStyle/>
                    <a:p>
                      <a:pPr defTabSz="914400">
                        <a:defRPr sz="3200">
                          <a:sym typeface="Helvetica Neue"/>
                        </a:defRPr>
                      </a:pPr>
                      <a:endParaRPr sz="1600"/>
                    </a:p>
                  </a:txBody>
                  <a:tcPr marL="25400" marR="25400" marT="25400" marB="25400" anchor="ctr" horzOverflow="overflow">
                    <a:lnR w="63500">
                      <a:solidFill>
                        <a:srgbClr val="000000"/>
                      </a:solidFill>
                      <a:miter lim="400000"/>
                    </a:lnR>
                  </a:tcPr>
                </a:tc>
                <a:extLst>
                  <a:ext uri="{0D108BD9-81ED-4DB2-BD59-A6C34878D82A}">
                    <a16:rowId xmlns:a16="http://schemas.microsoft.com/office/drawing/2014/main" val="10001"/>
                  </a:ext>
                </a:extLst>
              </a:tr>
              <a:tr h="467455">
                <a:tc>
                  <a:txBody>
                    <a:bodyPr/>
                    <a:lstStyle/>
                    <a:p>
                      <a:pPr defTabSz="914400">
                        <a:defRPr sz="1800"/>
                      </a:pPr>
                      <a:r>
                        <a:rPr sz="1600" b="1">
                          <a:sym typeface="Helvetica Neue"/>
                        </a:rPr>
                        <a:t>Cell 2</a:t>
                      </a:r>
                    </a:p>
                  </a:txBody>
                  <a:tcPr marL="25400" marR="25400" marT="25400" marB="25400" anchor="ctr" horzOverflow="overflow">
                    <a:lnL w="63500">
                      <a:solidFill>
                        <a:srgbClr val="000000"/>
                      </a:solidFill>
                      <a:miter lim="400000"/>
                    </a:lnL>
                  </a:tcPr>
                </a:tc>
                <a:tc>
                  <a:txBody>
                    <a:bodyPr/>
                    <a:lstStyle/>
                    <a:p>
                      <a:pPr defTabSz="914400">
                        <a:defRPr sz="1800"/>
                      </a:pPr>
                      <a:r>
                        <a:rPr sz="1600">
                          <a:sym typeface="Helvetica Neue"/>
                        </a:rPr>
                        <a:t>15</a:t>
                      </a:r>
                    </a:p>
                  </a:txBody>
                  <a:tcPr marL="25400" marR="25400" marT="25400" marB="25400" anchor="ctr" horzOverflow="overflow"/>
                </a:tc>
                <a:tc>
                  <a:txBody>
                    <a:bodyPr/>
                    <a:lstStyle/>
                    <a:p>
                      <a:pPr defTabSz="914400">
                        <a:defRPr sz="1800"/>
                      </a:pPr>
                      <a:r>
                        <a:rPr sz="1600">
                          <a:sym typeface="Helvetica Neue"/>
                        </a:rPr>
                        <a:t>453</a:t>
                      </a:r>
                    </a:p>
                  </a:txBody>
                  <a:tcPr marL="25400" marR="25400" marT="25400" marB="25400" anchor="ctr" horzOverflow="overflow"/>
                </a:tc>
                <a:tc>
                  <a:txBody>
                    <a:bodyPr/>
                    <a:lstStyle/>
                    <a:p>
                      <a:pPr defTabSz="914400">
                        <a:defRPr sz="1800"/>
                      </a:pPr>
                      <a:r>
                        <a:rPr sz="1600">
                          <a:sym typeface="Helvetica Neue"/>
                        </a:rPr>
                        <a:t>119</a:t>
                      </a:r>
                    </a:p>
                  </a:txBody>
                  <a:tcPr marL="25400" marR="25400" marT="25400" marB="25400" anchor="ctr" horzOverflow="overflow"/>
                </a:tc>
                <a:tc>
                  <a:txBody>
                    <a:bodyPr/>
                    <a:lstStyle/>
                    <a:p>
                      <a:pPr defTabSz="914400">
                        <a:defRPr sz="3200">
                          <a:sym typeface="Helvetica Neue"/>
                        </a:defRPr>
                      </a:pPr>
                      <a:endParaRPr sz="1600"/>
                    </a:p>
                  </a:txBody>
                  <a:tcPr marL="25400" marR="25400" marT="25400" marB="25400" anchor="ctr" horzOverflow="overflow">
                    <a:lnR w="63500">
                      <a:solidFill>
                        <a:srgbClr val="000000"/>
                      </a:solidFill>
                      <a:miter lim="400000"/>
                    </a:lnR>
                  </a:tcPr>
                </a:tc>
                <a:extLst>
                  <a:ext uri="{0D108BD9-81ED-4DB2-BD59-A6C34878D82A}">
                    <a16:rowId xmlns:a16="http://schemas.microsoft.com/office/drawing/2014/main" val="10002"/>
                  </a:ext>
                </a:extLst>
              </a:tr>
              <a:tr h="467455">
                <a:tc>
                  <a:txBody>
                    <a:bodyPr/>
                    <a:lstStyle/>
                    <a:p>
                      <a:pPr defTabSz="914400">
                        <a:defRPr sz="1800"/>
                      </a:pPr>
                      <a:r>
                        <a:rPr sz="1600" b="1">
                          <a:sym typeface="Helvetica Neue"/>
                        </a:rPr>
                        <a:t>Cell 3</a:t>
                      </a:r>
                    </a:p>
                  </a:txBody>
                  <a:tcPr marL="25400" marR="25400" marT="25400" marB="25400" anchor="ctr" horzOverflow="overflow">
                    <a:lnL w="63500">
                      <a:solidFill>
                        <a:srgbClr val="000000"/>
                      </a:solidFill>
                      <a:miter lim="400000"/>
                    </a:lnL>
                    <a:lnB w="63500">
                      <a:solidFill>
                        <a:srgbClr val="000000"/>
                      </a:solidFill>
                      <a:miter lim="400000"/>
                    </a:lnB>
                  </a:tcPr>
                </a:tc>
                <a:tc>
                  <a:txBody>
                    <a:bodyPr/>
                    <a:lstStyle/>
                    <a:p>
                      <a:pPr defTabSz="914400">
                        <a:defRPr sz="1800"/>
                      </a:pPr>
                      <a:r>
                        <a:rPr sz="1600">
                          <a:sym typeface="Helvetica Neue"/>
                        </a:rPr>
                        <a:t>32</a:t>
                      </a:r>
                    </a:p>
                  </a:txBody>
                  <a:tcPr marL="25400" marR="25400" marT="25400" marB="25400" anchor="ctr" horzOverflow="overflow">
                    <a:lnB w="63500">
                      <a:solidFill>
                        <a:srgbClr val="000000"/>
                      </a:solidFill>
                      <a:miter lim="400000"/>
                    </a:lnB>
                  </a:tcPr>
                </a:tc>
                <a:tc>
                  <a:txBody>
                    <a:bodyPr/>
                    <a:lstStyle/>
                    <a:p>
                      <a:pPr defTabSz="914400">
                        <a:defRPr sz="1800"/>
                      </a:pPr>
                      <a:r>
                        <a:rPr sz="1600">
                          <a:sym typeface="Helvetica Neue"/>
                        </a:rPr>
                        <a:t>378</a:t>
                      </a:r>
                    </a:p>
                  </a:txBody>
                  <a:tcPr marL="25400" marR="25400" marT="25400" marB="25400" anchor="ctr" horzOverflow="overflow">
                    <a:lnB w="63500">
                      <a:solidFill>
                        <a:srgbClr val="000000"/>
                      </a:solidFill>
                      <a:miter lim="400000"/>
                    </a:lnB>
                  </a:tcPr>
                </a:tc>
                <a:tc>
                  <a:txBody>
                    <a:bodyPr/>
                    <a:lstStyle/>
                    <a:p>
                      <a:pPr defTabSz="914400">
                        <a:defRPr sz="1800"/>
                      </a:pPr>
                      <a:r>
                        <a:rPr sz="1600">
                          <a:sym typeface="Helvetica Neue"/>
                        </a:rPr>
                        <a:t>52</a:t>
                      </a:r>
                    </a:p>
                  </a:txBody>
                  <a:tcPr marL="25400" marR="25400" marT="25400" marB="25400" anchor="ctr" horzOverflow="overflow">
                    <a:lnB w="63500">
                      <a:solidFill>
                        <a:srgbClr val="000000"/>
                      </a:solidFill>
                      <a:miter lim="400000"/>
                    </a:lnB>
                  </a:tcPr>
                </a:tc>
                <a:tc>
                  <a:txBody>
                    <a:bodyPr/>
                    <a:lstStyle/>
                    <a:p>
                      <a:pPr defTabSz="914400">
                        <a:defRPr sz="3200">
                          <a:sym typeface="Helvetica Neue"/>
                        </a:defRPr>
                      </a:pPr>
                      <a:endParaRPr sz="1600"/>
                    </a:p>
                  </a:txBody>
                  <a:tcPr marL="25400" marR="25400" marT="25400" marB="25400" anchor="ctr" horzOverflow="overflow">
                    <a:lnR w="63500">
                      <a:solidFill>
                        <a:srgbClr val="000000"/>
                      </a:solidFill>
                      <a:miter lim="400000"/>
                    </a:lnR>
                    <a:lnB w="63500">
                      <a:solidFill>
                        <a:srgbClr val="000000"/>
                      </a:solidFill>
                      <a:miter lim="400000"/>
                    </a:lnB>
                  </a:tcPr>
                </a:tc>
                <a:extLst>
                  <a:ext uri="{0D108BD9-81ED-4DB2-BD59-A6C34878D82A}">
                    <a16:rowId xmlns:a16="http://schemas.microsoft.com/office/drawing/2014/main" val="10003"/>
                  </a:ext>
                </a:extLst>
              </a:tr>
            </a:tbl>
          </a:graphicData>
        </a:graphic>
      </p:graphicFrame>
      <p:sp>
        <p:nvSpPr>
          <p:cNvPr id="162" name="RNA matrix (n x g)"/>
          <p:cNvSpPr txBox="1"/>
          <p:nvPr/>
        </p:nvSpPr>
        <p:spPr>
          <a:xfrm>
            <a:off x="3211435" y="1641242"/>
            <a:ext cx="2646558" cy="4360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5000" b="0">
                <a:latin typeface="Avenir Book"/>
                <a:ea typeface="Avenir Book"/>
                <a:cs typeface="Avenir Book"/>
                <a:sym typeface="Avenir Book"/>
              </a:defRPr>
            </a:lvl1pPr>
          </a:lstStyle>
          <a:p>
            <a:r>
              <a:rPr sz="2500"/>
              <a:t>RNA matrix (n x g)</a:t>
            </a:r>
          </a:p>
        </p:txBody>
      </p:sp>
      <p:sp>
        <p:nvSpPr>
          <p:cNvPr id="163" name="Protein matrix (n x p)"/>
          <p:cNvSpPr txBox="1"/>
          <p:nvPr/>
        </p:nvSpPr>
        <p:spPr>
          <a:xfrm>
            <a:off x="6518122" y="1641242"/>
            <a:ext cx="2999860" cy="4360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5000" b="0">
                <a:latin typeface="Avenir Book"/>
                <a:ea typeface="Avenir Book"/>
                <a:cs typeface="Avenir Book"/>
                <a:sym typeface="Avenir Book"/>
              </a:defRPr>
            </a:lvl1pPr>
          </a:lstStyle>
          <a:p>
            <a:r>
              <a:rPr sz="2500"/>
              <a:t>Protein matrix (n x p)</a:t>
            </a:r>
          </a:p>
        </p:txBody>
      </p:sp>
      <p:sp>
        <p:nvSpPr>
          <p:cNvPr id="164" name="Line"/>
          <p:cNvSpPr/>
          <p:nvPr/>
        </p:nvSpPr>
        <p:spPr>
          <a:xfrm>
            <a:off x="4209836" y="4181189"/>
            <a:ext cx="1" cy="230530"/>
          </a:xfrm>
          <a:prstGeom prst="line">
            <a:avLst/>
          </a:prstGeom>
          <a:ln w="25400">
            <a:solidFill>
              <a:srgbClr val="000000"/>
            </a:solidFill>
            <a:miter lim="400000"/>
            <a:tailEnd type="triangle"/>
          </a:ln>
        </p:spPr>
        <p:txBody>
          <a:bodyPr lIns="25400" tIns="25400" rIns="25400" bIns="25400" anchor="ctr"/>
          <a:lstStyle/>
          <a:p>
            <a:endParaRPr sz="900"/>
          </a:p>
        </p:txBody>
      </p:sp>
      <p:sp>
        <p:nvSpPr>
          <p:cNvPr id="165" name="Standard single-cell  processing; log(1+p)"/>
          <p:cNvSpPr txBox="1"/>
          <p:nvPr/>
        </p:nvSpPr>
        <p:spPr>
          <a:xfrm>
            <a:off x="2737397" y="4514520"/>
            <a:ext cx="2988639" cy="8207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5000" b="0">
                <a:latin typeface="Avenir Book"/>
                <a:ea typeface="Avenir Book"/>
                <a:cs typeface="Avenir Book"/>
                <a:sym typeface="Avenir Book"/>
              </a:defRPr>
            </a:pPr>
            <a:r>
              <a:rPr sz="2500"/>
              <a:t>Standard single-cell </a:t>
            </a:r>
            <a:br>
              <a:rPr sz="2500"/>
            </a:br>
            <a:r>
              <a:rPr sz="2500"/>
              <a:t>processing; log(1+p)</a:t>
            </a:r>
          </a:p>
        </p:txBody>
      </p:sp>
      <p:sp>
        <p:nvSpPr>
          <p:cNvPr id="166" name="Line"/>
          <p:cNvSpPr/>
          <p:nvPr/>
        </p:nvSpPr>
        <p:spPr>
          <a:xfrm>
            <a:off x="8185739" y="4181189"/>
            <a:ext cx="1" cy="230530"/>
          </a:xfrm>
          <a:prstGeom prst="line">
            <a:avLst/>
          </a:prstGeom>
          <a:ln w="25400">
            <a:solidFill>
              <a:srgbClr val="000000"/>
            </a:solidFill>
            <a:miter lim="400000"/>
            <a:tailEnd type="triangle"/>
          </a:ln>
        </p:spPr>
        <p:txBody>
          <a:bodyPr lIns="25400" tIns="25400" rIns="25400" bIns="25400" anchor="ctr"/>
          <a:lstStyle/>
          <a:p>
            <a:endParaRPr sz="900"/>
          </a:p>
        </p:txBody>
      </p:sp>
      <p:sp>
        <p:nvSpPr>
          <p:cNvPr id="167" name="Centered log ratios (CLRs)"/>
          <p:cNvSpPr txBox="1"/>
          <p:nvPr/>
        </p:nvSpPr>
        <p:spPr>
          <a:xfrm>
            <a:off x="6308044" y="4470493"/>
            <a:ext cx="3785332" cy="4360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5000" b="0">
                <a:latin typeface="Avenir Book"/>
                <a:ea typeface="Avenir Book"/>
                <a:cs typeface="Avenir Book"/>
                <a:sym typeface="Avenir Book"/>
              </a:defRPr>
            </a:lvl1pPr>
          </a:lstStyle>
          <a:p>
            <a:r>
              <a:rPr sz="2500"/>
              <a:t>Centered log ratios (CLRs)</a:t>
            </a:r>
          </a:p>
        </p:txBody>
      </p:sp>
      <p:sp>
        <p:nvSpPr>
          <p:cNvPr id="12" name="TextBox 11">
            <a:extLst>
              <a:ext uri="{FF2B5EF4-FFF2-40B4-BE49-F238E27FC236}">
                <a16:creationId xmlns:a16="http://schemas.microsoft.com/office/drawing/2014/main" id="{72733371-51B8-2C45-9051-F36E5DBEC3BB}"/>
              </a:ext>
            </a:extLst>
          </p:cNvPr>
          <p:cNvSpPr txBox="1"/>
          <p:nvPr/>
        </p:nvSpPr>
        <p:spPr>
          <a:xfrm>
            <a:off x="405114" y="6332149"/>
            <a:ext cx="2969595" cy="369332"/>
          </a:xfrm>
          <a:prstGeom prst="rect">
            <a:avLst/>
          </a:prstGeom>
          <a:noFill/>
        </p:spPr>
        <p:txBody>
          <a:bodyPr wrap="none" rtlCol="0">
            <a:spAutoFit/>
          </a:bodyPr>
          <a:lstStyle/>
          <a:p>
            <a:r>
              <a:rPr lang="en-US" dirty="0"/>
              <a:t>Hattie Chung (Yale University)</a:t>
            </a:r>
          </a:p>
        </p:txBody>
      </p:sp>
    </p:spTree>
    <p:extLst>
      <p:ext uri="{BB962C8B-B14F-4D97-AF65-F5344CB8AC3E}">
        <p14:creationId xmlns:p14="http://schemas.microsoft.com/office/powerpoint/2010/main" val="419039597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227D05-5CF5-5145-BABD-9D4687E6AD56}"/>
              </a:ext>
            </a:extLst>
          </p:cNvPr>
          <p:cNvSpPr>
            <a:spLocks noGrp="1"/>
          </p:cNvSpPr>
          <p:nvPr>
            <p:ph type="title"/>
          </p:nvPr>
        </p:nvSpPr>
        <p:spPr>
          <a:xfrm>
            <a:off x="361950" y="-92180"/>
            <a:ext cx="10515600" cy="1325563"/>
          </a:xfrm>
        </p:spPr>
        <p:txBody>
          <a:bodyPr>
            <a:normAutofit/>
          </a:bodyPr>
          <a:lstStyle/>
          <a:p>
            <a:r>
              <a:rPr lang="en-US" sz="3200" dirty="0">
                <a:solidFill>
                  <a:schemeClr val="accent1">
                    <a:lumMod val="50000"/>
                  </a:schemeClr>
                </a:solidFill>
                <a:latin typeface="+mn-lt"/>
              </a:rPr>
              <a:t>Antibody Multiplexing/Hashing</a:t>
            </a:r>
          </a:p>
        </p:txBody>
      </p:sp>
      <p:sp>
        <p:nvSpPr>
          <p:cNvPr id="4" name="Slide Number Placeholder 3">
            <a:extLst>
              <a:ext uri="{FF2B5EF4-FFF2-40B4-BE49-F238E27FC236}">
                <a16:creationId xmlns:a16="http://schemas.microsoft.com/office/drawing/2014/main" id="{D97AE444-264B-4642-97E9-6CE3BC6E1EB2}"/>
              </a:ext>
            </a:extLst>
          </p:cNvPr>
          <p:cNvSpPr>
            <a:spLocks noGrp="1"/>
          </p:cNvSpPr>
          <p:nvPr>
            <p:ph type="sldNum" sz="quarter" idx="12"/>
          </p:nvPr>
        </p:nvSpPr>
        <p:spPr>
          <a:xfrm>
            <a:off x="8452542" y="6173791"/>
            <a:ext cx="2743200" cy="365125"/>
          </a:xfrm>
        </p:spPr>
        <p:txBody>
          <a:bodyPr/>
          <a:lstStyle/>
          <a:p>
            <a:fld id="{982F46DF-238F-F546-98B7-70B77862DA13}" type="slidenum">
              <a:rPr lang="en-US" smtClean="0"/>
              <a:pPr/>
              <a:t>28</a:t>
            </a:fld>
            <a:endParaRPr lang="en-US" dirty="0"/>
          </a:p>
        </p:txBody>
      </p:sp>
      <p:pic>
        <p:nvPicPr>
          <p:cNvPr id="12" name="Content Placeholder 11" descr="Graphical user interface, diagram&#10;&#10;Description automatically generated">
            <a:extLst>
              <a:ext uri="{FF2B5EF4-FFF2-40B4-BE49-F238E27FC236}">
                <a16:creationId xmlns:a16="http://schemas.microsoft.com/office/drawing/2014/main" id="{DF8A1338-B947-B813-AF90-BF3DF0F229B5}"/>
              </a:ext>
            </a:extLst>
          </p:cNvPr>
          <p:cNvPicPr>
            <a:picLocks noGrp="1" noChangeAspect="1"/>
          </p:cNvPicPr>
          <p:nvPr>
            <p:ph sz="quarter" idx="4294967295"/>
          </p:nvPr>
        </p:nvPicPr>
        <p:blipFill>
          <a:blip r:embed="rId3" cstate="print">
            <a:extLst>
              <a:ext uri="{28A0092B-C50C-407E-A947-70E740481C1C}">
                <a14:useLocalDpi xmlns:a14="http://schemas.microsoft.com/office/drawing/2010/main"/>
              </a:ext>
            </a:extLst>
          </a:blip>
          <a:stretch>
            <a:fillRect/>
          </a:stretch>
        </p:blipFill>
        <p:spPr>
          <a:xfrm>
            <a:off x="2390686" y="1091615"/>
            <a:ext cx="7410628" cy="5188536"/>
          </a:xfrm>
        </p:spPr>
      </p:pic>
      <p:pic>
        <p:nvPicPr>
          <p:cNvPr id="14" name="Graphic 13">
            <a:extLst>
              <a:ext uri="{FF2B5EF4-FFF2-40B4-BE49-F238E27FC236}">
                <a16:creationId xmlns:a16="http://schemas.microsoft.com/office/drawing/2014/main" id="{3635DE47-B96C-9D42-8058-EAEC10980133}"/>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561438" y="6305452"/>
            <a:ext cx="1020959" cy="466928"/>
          </a:xfrm>
          <a:prstGeom prst="rect">
            <a:avLst/>
          </a:prstGeom>
        </p:spPr>
      </p:pic>
    </p:spTree>
    <p:extLst>
      <p:ext uri="{BB962C8B-B14F-4D97-AF65-F5344CB8AC3E}">
        <p14:creationId xmlns:p14="http://schemas.microsoft.com/office/powerpoint/2010/main" val="797365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E9ADB-188F-D04E-9BEE-75AFE33E3915}"/>
              </a:ext>
            </a:extLst>
          </p:cNvPr>
          <p:cNvSpPr>
            <a:spLocks noGrp="1"/>
          </p:cNvSpPr>
          <p:nvPr>
            <p:ph type="title"/>
          </p:nvPr>
        </p:nvSpPr>
        <p:spPr/>
        <p:txBody>
          <a:bodyPr/>
          <a:lstStyle/>
          <a:p>
            <a:r>
              <a:rPr lang="en-US" dirty="0">
                <a:solidFill>
                  <a:schemeClr val="accent1">
                    <a:lumMod val="50000"/>
                  </a:schemeClr>
                </a:solidFill>
                <a:latin typeface="+mn-lt"/>
              </a:rPr>
              <a:t>How do we know what the T cell is binding?</a:t>
            </a:r>
          </a:p>
        </p:txBody>
      </p:sp>
      <p:pic>
        <p:nvPicPr>
          <p:cNvPr id="4" name="Picture 3">
            <a:extLst>
              <a:ext uri="{FF2B5EF4-FFF2-40B4-BE49-F238E27FC236}">
                <a16:creationId xmlns:a16="http://schemas.microsoft.com/office/drawing/2014/main" id="{F3C2CAC0-9BA8-324F-9973-3CD99F3EF196}"/>
              </a:ext>
            </a:extLst>
          </p:cNvPr>
          <p:cNvPicPr>
            <a:picLocks noChangeAspect="1"/>
          </p:cNvPicPr>
          <p:nvPr/>
        </p:nvPicPr>
        <p:blipFill>
          <a:blip r:embed="rId2"/>
          <a:stretch>
            <a:fillRect/>
          </a:stretch>
        </p:blipFill>
        <p:spPr>
          <a:xfrm>
            <a:off x="1352078" y="1690688"/>
            <a:ext cx="9140976" cy="4159858"/>
          </a:xfrm>
          <a:prstGeom prst="rect">
            <a:avLst/>
          </a:prstGeom>
        </p:spPr>
      </p:pic>
      <p:sp>
        <p:nvSpPr>
          <p:cNvPr id="5" name="Oval 4">
            <a:extLst>
              <a:ext uri="{FF2B5EF4-FFF2-40B4-BE49-F238E27FC236}">
                <a16:creationId xmlns:a16="http://schemas.microsoft.com/office/drawing/2014/main" id="{F405E8F4-AACD-EF4B-B22A-9192362FB9EA}"/>
              </a:ext>
            </a:extLst>
          </p:cNvPr>
          <p:cNvSpPr/>
          <p:nvPr/>
        </p:nvSpPr>
        <p:spPr>
          <a:xfrm>
            <a:off x="4721505" y="2600931"/>
            <a:ext cx="2656375" cy="271443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3953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4D80FA-C9E5-7C0C-7738-9175DFF3AD56}"/>
              </a:ext>
            </a:extLst>
          </p:cNvPr>
          <p:cNvSpPr txBox="1"/>
          <p:nvPr/>
        </p:nvSpPr>
        <p:spPr>
          <a:xfrm>
            <a:off x="4450988" y="932821"/>
            <a:ext cx="6099142" cy="369332"/>
          </a:xfrm>
          <a:prstGeom prst="rect">
            <a:avLst/>
          </a:prstGeom>
          <a:noFill/>
        </p:spPr>
        <p:txBody>
          <a:bodyPr wrap="square">
            <a:spAutoFit/>
          </a:bodyPr>
          <a:lstStyle/>
          <a:p>
            <a:r>
              <a:rPr lang="en-US" b="1" i="0" dirty="0">
                <a:solidFill>
                  <a:srgbClr val="202122"/>
                </a:solidFill>
                <a:effectLst/>
                <a:latin typeface="Arial" panose="020B0604020202020204" pitchFamily="34" charset="0"/>
              </a:rPr>
              <a:t>T-cell receptor</a:t>
            </a:r>
            <a:r>
              <a:rPr lang="en-US"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TCR</a:t>
            </a:r>
            <a:r>
              <a:rPr lang="en-US" b="0" i="0" dirty="0">
                <a:solidFill>
                  <a:srgbClr val="202122"/>
                </a:solidFill>
                <a:effectLst/>
                <a:latin typeface="Arial" panose="020B0604020202020204" pitchFamily="34" charset="0"/>
              </a:rPr>
              <a:t>)</a:t>
            </a:r>
            <a:endParaRPr lang="en-US" dirty="0"/>
          </a:p>
        </p:txBody>
      </p:sp>
      <p:pic>
        <p:nvPicPr>
          <p:cNvPr id="4098" name="Picture 2" descr="undefined">
            <a:extLst>
              <a:ext uri="{FF2B5EF4-FFF2-40B4-BE49-F238E27FC236}">
                <a16:creationId xmlns:a16="http://schemas.microsoft.com/office/drawing/2014/main" id="{3C9E81CC-990B-765A-5A0F-7F861573EE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6374" y="1225706"/>
            <a:ext cx="7379252" cy="5214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2653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F9488-BE21-BB4E-BF2E-AEE1960C9DE6}"/>
              </a:ext>
            </a:extLst>
          </p:cNvPr>
          <p:cNvSpPr>
            <a:spLocks noGrp="1"/>
          </p:cNvSpPr>
          <p:nvPr>
            <p:ph type="title"/>
          </p:nvPr>
        </p:nvSpPr>
        <p:spPr>
          <a:xfrm>
            <a:off x="757177" y="195476"/>
            <a:ext cx="10515600" cy="1325563"/>
          </a:xfrm>
        </p:spPr>
        <p:txBody>
          <a:bodyPr>
            <a:normAutofit/>
          </a:bodyPr>
          <a:lstStyle/>
          <a:p>
            <a:r>
              <a:rPr lang="en-US" sz="2800" dirty="0">
                <a:solidFill>
                  <a:schemeClr val="accent1">
                    <a:lumMod val="50000"/>
                  </a:schemeClr>
                </a:solidFill>
                <a:latin typeface="+mn-lt"/>
              </a:rPr>
              <a:t>Add peptide-MHC with oligo tag to determine </a:t>
            </a:r>
            <a:r>
              <a:rPr lang="en-US" sz="2800" b="1" u="sng" dirty="0">
                <a:solidFill>
                  <a:schemeClr val="accent1">
                    <a:lumMod val="50000"/>
                  </a:schemeClr>
                </a:solidFill>
                <a:latin typeface="+mn-lt"/>
              </a:rPr>
              <a:t>specificity</a:t>
            </a:r>
            <a:r>
              <a:rPr lang="en-US" sz="2800" dirty="0">
                <a:solidFill>
                  <a:schemeClr val="accent1">
                    <a:lumMod val="50000"/>
                  </a:schemeClr>
                </a:solidFill>
                <a:latin typeface="+mn-lt"/>
              </a:rPr>
              <a:t> of TCR</a:t>
            </a:r>
          </a:p>
        </p:txBody>
      </p:sp>
      <p:pic>
        <p:nvPicPr>
          <p:cNvPr id="4" name="Picture 3">
            <a:extLst>
              <a:ext uri="{FF2B5EF4-FFF2-40B4-BE49-F238E27FC236}">
                <a16:creationId xmlns:a16="http://schemas.microsoft.com/office/drawing/2014/main" id="{4A046122-FB88-8C4E-8F4B-ACC0570AB60A}"/>
              </a:ext>
            </a:extLst>
          </p:cNvPr>
          <p:cNvPicPr>
            <a:picLocks noChangeAspect="1"/>
          </p:cNvPicPr>
          <p:nvPr/>
        </p:nvPicPr>
        <p:blipFill>
          <a:blip r:embed="rId2"/>
          <a:stretch>
            <a:fillRect/>
          </a:stretch>
        </p:blipFill>
        <p:spPr>
          <a:xfrm>
            <a:off x="1449480" y="1220836"/>
            <a:ext cx="9823297" cy="4364694"/>
          </a:xfrm>
          <a:prstGeom prst="rect">
            <a:avLst/>
          </a:prstGeom>
        </p:spPr>
      </p:pic>
      <p:pic>
        <p:nvPicPr>
          <p:cNvPr id="5" name="Picture 4">
            <a:extLst>
              <a:ext uri="{FF2B5EF4-FFF2-40B4-BE49-F238E27FC236}">
                <a16:creationId xmlns:a16="http://schemas.microsoft.com/office/drawing/2014/main" id="{60FAE1E7-3A88-8B44-8159-D6C1527799A8}"/>
              </a:ext>
            </a:extLst>
          </p:cNvPr>
          <p:cNvPicPr>
            <a:picLocks noChangeAspect="1"/>
          </p:cNvPicPr>
          <p:nvPr/>
        </p:nvPicPr>
        <p:blipFill>
          <a:blip r:embed="rId3"/>
          <a:stretch>
            <a:fillRect/>
          </a:stretch>
        </p:blipFill>
        <p:spPr>
          <a:xfrm>
            <a:off x="10378058" y="5585530"/>
            <a:ext cx="1522313" cy="1073961"/>
          </a:xfrm>
          <a:prstGeom prst="rect">
            <a:avLst/>
          </a:prstGeom>
        </p:spPr>
      </p:pic>
    </p:spTree>
    <p:extLst>
      <p:ext uri="{BB962C8B-B14F-4D97-AF65-F5344CB8AC3E}">
        <p14:creationId xmlns:p14="http://schemas.microsoft.com/office/powerpoint/2010/main" val="9012105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F3929-24E4-E54A-9D01-63E0BDCBEF10}"/>
              </a:ext>
            </a:extLst>
          </p:cNvPr>
          <p:cNvSpPr>
            <a:spLocks noGrp="1"/>
          </p:cNvSpPr>
          <p:nvPr>
            <p:ph type="title"/>
          </p:nvPr>
        </p:nvSpPr>
        <p:spPr>
          <a:xfrm>
            <a:off x="1504709" y="290207"/>
            <a:ext cx="9307594" cy="1325563"/>
          </a:xfrm>
        </p:spPr>
        <p:txBody>
          <a:bodyPr>
            <a:normAutofit/>
          </a:bodyPr>
          <a:lstStyle/>
          <a:p>
            <a:r>
              <a:rPr lang="en-US" sz="3200" dirty="0">
                <a:solidFill>
                  <a:schemeClr val="accent1">
                    <a:lumMod val="50000"/>
                  </a:schemeClr>
                </a:solidFill>
                <a:latin typeface="+mn-lt"/>
              </a:rPr>
              <a:t>Peptide-MHC mapping tells you what the each TCR will bind and react to</a:t>
            </a:r>
          </a:p>
        </p:txBody>
      </p:sp>
      <p:pic>
        <p:nvPicPr>
          <p:cNvPr id="4" name="Picture 3">
            <a:extLst>
              <a:ext uri="{FF2B5EF4-FFF2-40B4-BE49-F238E27FC236}">
                <a16:creationId xmlns:a16="http://schemas.microsoft.com/office/drawing/2014/main" id="{E7925A34-E5B8-5A49-BAC8-15F1F3AC270C}"/>
              </a:ext>
            </a:extLst>
          </p:cNvPr>
          <p:cNvPicPr>
            <a:picLocks noChangeAspect="1"/>
          </p:cNvPicPr>
          <p:nvPr/>
        </p:nvPicPr>
        <p:blipFill>
          <a:blip r:embed="rId2"/>
          <a:stretch>
            <a:fillRect/>
          </a:stretch>
        </p:blipFill>
        <p:spPr>
          <a:xfrm>
            <a:off x="1036623" y="1615770"/>
            <a:ext cx="9399680" cy="4529966"/>
          </a:xfrm>
          <a:prstGeom prst="rect">
            <a:avLst/>
          </a:prstGeom>
        </p:spPr>
      </p:pic>
      <p:pic>
        <p:nvPicPr>
          <p:cNvPr id="5" name="Picture 4">
            <a:extLst>
              <a:ext uri="{FF2B5EF4-FFF2-40B4-BE49-F238E27FC236}">
                <a16:creationId xmlns:a16="http://schemas.microsoft.com/office/drawing/2014/main" id="{6E65A0A1-6CA6-6844-9AD3-1F6C0572631B}"/>
              </a:ext>
            </a:extLst>
          </p:cNvPr>
          <p:cNvPicPr>
            <a:picLocks noChangeAspect="1"/>
          </p:cNvPicPr>
          <p:nvPr/>
        </p:nvPicPr>
        <p:blipFill>
          <a:blip r:embed="rId3"/>
          <a:stretch>
            <a:fillRect/>
          </a:stretch>
        </p:blipFill>
        <p:spPr>
          <a:xfrm>
            <a:off x="10541343" y="5447256"/>
            <a:ext cx="1522313" cy="1073961"/>
          </a:xfrm>
          <a:prstGeom prst="rect">
            <a:avLst/>
          </a:prstGeom>
        </p:spPr>
      </p:pic>
    </p:spTree>
    <p:extLst>
      <p:ext uri="{BB962C8B-B14F-4D97-AF65-F5344CB8AC3E}">
        <p14:creationId xmlns:p14="http://schemas.microsoft.com/office/powerpoint/2010/main" val="9326819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E90E78-12C3-4947-B96D-269FC70CB665}"/>
              </a:ext>
            </a:extLst>
          </p:cNvPr>
          <p:cNvPicPr>
            <a:picLocks noChangeAspect="1"/>
          </p:cNvPicPr>
          <p:nvPr/>
        </p:nvPicPr>
        <p:blipFill>
          <a:blip r:embed="rId2"/>
          <a:stretch>
            <a:fillRect/>
          </a:stretch>
        </p:blipFill>
        <p:spPr>
          <a:xfrm>
            <a:off x="1694726" y="344104"/>
            <a:ext cx="7391400" cy="2883766"/>
          </a:xfrm>
          <a:prstGeom prst="rect">
            <a:avLst/>
          </a:prstGeom>
        </p:spPr>
      </p:pic>
      <p:pic>
        <p:nvPicPr>
          <p:cNvPr id="5" name="Picture 4">
            <a:extLst>
              <a:ext uri="{FF2B5EF4-FFF2-40B4-BE49-F238E27FC236}">
                <a16:creationId xmlns:a16="http://schemas.microsoft.com/office/drawing/2014/main" id="{7F8836F0-D75E-0C46-AC53-AC93B1732569}"/>
              </a:ext>
            </a:extLst>
          </p:cNvPr>
          <p:cNvPicPr>
            <a:picLocks noChangeAspect="1"/>
          </p:cNvPicPr>
          <p:nvPr/>
        </p:nvPicPr>
        <p:blipFill>
          <a:blip r:embed="rId3"/>
          <a:stretch>
            <a:fillRect/>
          </a:stretch>
        </p:blipFill>
        <p:spPr>
          <a:xfrm>
            <a:off x="1858366" y="3314445"/>
            <a:ext cx="8475267" cy="3118559"/>
          </a:xfrm>
          <a:prstGeom prst="rect">
            <a:avLst/>
          </a:prstGeom>
        </p:spPr>
      </p:pic>
    </p:spTree>
    <p:extLst>
      <p:ext uri="{BB962C8B-B14F-4D97-AF65-F5344CB8AC3E}">
        <p14:creationId xmlns:p14="http://schemas.microsoft.com/office/powerpoint/2010/main" val="10370286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E9661E-88FE-264C-9222-F9AA43C72B22}"/>
              </a:ext>
            </a:extLst>
          </p:cNvPr>
          <p:cNvPicPr>
            <a:picLocks noChangeAspect="1"/>
          </p:cNvPicPr>
          <p:nvPr/>
        </p:nvPicPr>
        <p:blipFill>
          <a:blip r:embed="rId2"/>
          <a:stretch>
            <a:fillRect/>
          </a:stretch>
        </p:blipFill>
        <p:spPr>
          <a:xfrm>
            <a:off x="1713799" y="1529759"/>
            <a:ext cx="8049767" cy="4497482"/>
          </a:xfrm>
          <a:prstGeom prst="rect">
            <a:avLst/>
          </a:prstGeom>
        </p:spPr>
      </p:pic>
      <p:sp>
        <p:nvSpPr>
          <p:cNvPr id="5" name="TextBox 4">
            <a:extLst>
              <a:ext uri="{FF2B5EF4-FFF2-40B4-BE49-F238E27FC236}">
                <a16:creationId xmlns:a16="http://schemas.microsoft.com/office/drawing/2014/main" id="{F1455C46-E219-F642-9322-F5730C1F171F}"/>
              </a:ext>
            </a:extLst>
          </p:cNvPr>
          <p:cNvSpPr txBox="1"/>
          <p:nvPr/>
        </p:nvSpPr>
        <p:spPr>
          <a:xfrm>
            <a:off x="196770" y="6342927"/>
            <a:ext cx="2774221" cy="369332"/>
          </a:xfrm>
          <a:prstGeom prst="rect">
            <a:avLst/>
          </a:prstGeom>
          <a:noFill/>
        </p:spPr>
        <p:txBody>
          <a:bodyPr wrap="none" rtlCol="0">
            <a:spAutoFit/>
          </a:bodyPr>
          <a:lstStyle/>
          <a:p>
            <a:r>
              <a:rPr lang="en-US" dirty="0"/>
              <a:t>Yost 2019, Nature Medicine</a:t>
            </a:r>
          </a:p>
        </p:txBody>
      </p:sp>
      <p:sp>
        <p:nvSpPr>
          <p:cNvPr id="6" name="TextBox 5">
            <a:extLst>
              <a:ext uri="{FF2B5EF4-FFF2-40B4-BE49-F238E27FC236}">
                <a16:creationId xmlns:a16="http://schemas.microsoft.com/office/drawing/2014/main" id="{9FAC4DD7-CC94-3440-ABF1-64A5BBD26D6E}"/>
              </a:ext>
            </a:extLst>
          </p:cNvPr>
          <p:cNvSpPr txBox="1"/>
          <p:nvPr/>
        </p:nvSpPr>
        <p:spPr>
          <a:xfrm>
            <a:off x="1814883" y="244722"/>
            <a:ext cx="6959003" cy="1200329"/>
          </a:xfrm>
          <a:prstGeom prst="rect">
            <a:avLst/>
          </a:prstGeom>
          <a:noFill/>
        </p:spPr>
        <p:txBody>
          <a:bodyPr wrap="square" rtlCol="0">
            <a:spAutoFit/>
          </a:bodyPr>
          <a:lstStyle/>
          <a:p>
            <a:r>
              <a:rPr lang="en-US" sz="2400" dirty="0">
                <a:solidFill>
                  <a:schemeClr val="accent1">
                    <a:lumMod val="50000"/>
                  </a:schemeClr>
                </a:solidFill>
              </a:rPr>
              <a:t>Clustering:</a:t>
            </a:r>
          </a:p>
          <a:p>
            <a:pPr marL="285750" indent="-285750">
              <a:buFont typeface="Arial" panose="020B0604020202020204" pitchFamily="34" charset="0"/>
              <a:buChar char="•"/>
            </a:pPr>
            <a:r>
              <a:rPr lang="en-US" sz="2400" dirty="0">
                <a:solidFill>
                  <a:schemeClr val="accent1">
                    <a:lumMod val="50000"/>
                  </a:schemeClr>
                </a:solidFill>
              </a:rPr>
              <a:t>Is there a batch effect from patients?</a:t>
            </a:r>
          </a:p>
          <a:p>
            <a:pPr marL="285750" indent="-285750">
              <a:buFont typeface="Arial" panose="020B0604020202020204" pitchFamily="34" charset="0"/>
              <a:buChar char="•"/>
            </a:pPr>
            <a:r>
              <a:rPr lang="en-US" sz="2400" dirty="0">
                <a:solidFill>
                  <a:schemeClr val="accent1">
                    <a:lumMod val="50000"/>
                  </a:schemeClr>
                </a:solidFill>
              </a:rPr>
              <a:t>Is there a batch effect from treatment?</a:t>
            </a:r>
          </a:p>
        </p:txBody>
      </p:sp>
    </p:spTree>
    <p:extLst>
      <p:ext uri="{BB962C8B-B14F-4D97-AF65-F5344CB8AC3E}">
        <p14:creationId xmlns:p14="http://schemas.microsoft.com/office/powerpoint/2010/main" val="14916857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05B58D-15E8-F643-82DA-D852B22EC625}"/>
              </a:ext>
            </a:extLst>
          </p:cNvPr>
          <p:cNvPicPr>
            <a:picLocks noChangeAspect="1"/>
          </p:cNvPicPr>
          <p:nvPr/>
        </p:nvPicPr>
        <p:blipFill>
          <a:blip r:embed="rId2"/>
          <a:stretch>
            <a:fillRect/>
          </a:stretch>
        </p:blipFill>
        <p:spPr>
          <a:xfrm>
            <a:off x="2085247" y="1518817"/>
            <a:ext cx="7173811" cy="4499845"/>
          </a:xfrm>
          <a:prstGeom prst="rect">
            <a:avLst/>
          </a:prstGeom>
        </p:spPr>
      </p:pic>
      <p:sp>
        <p:nvSpPr>
          <p:cNvPr id="5" name="TextBox 4">
            <a:extLst>
              <a:ext uri="{FF2B5EF4-FFF2-40B4-BE49-F238E27FC236}">
                <a16:creationId xmlns:a16="http://schemas.microsoft.com/office/drawing/2014/main" id="{9FB793F9-E64C-0C4F-A76A-8160CF331EF5}"/>
              </a:ext>
            </a:extLst>
          </p:cNvPr>
          <p:cNvSpPr txBox="1"/>
          <p:nvPr/>
        </p:nvSpPr>
        <p:spPr>
          <a:xfrm>
            <a:off x="196770" y="6342927"/>
            <a:ext cx="2774221" cy="369332"/>
          </a:xfrm>
          <a:prstGeom prst="rect">
            <a:avLst/>
          </a:prstGeom>
          <a:noFill/>
        </p:spPr>
        <p:txBody>
          <a:bodyPr wrap="none" rtlCol="0">
            <a:spAutoFit/>
          </a:bodyPr>
          <a:lstStyle/>
          <a:p>
            <a:r>
              <a:rPr lang="en-US" dirty="0"/>
              <a:t>Yost 2019, Nature Medicine</a:t>
            </a:r>
          </a:p>
        </p:txBody>
      </p:sp>
      <p:sp>
        <p:nvSpPr>
          <p:cNvPr id="6" name="TextBox 5">
            <a:extLst>
              <a:ext uri="{FF2B5EF4-FFF2-40B4-BE49-F238E27FC236}">
                <a16:creationId xmlns:a16="http://schemas.microsoft.com/office/drawing/2014/main" id="{CC4ACC86-35DA-3444-A203-C02DA3C3F841}"/>
              </a:ext>
            </a:extLst>
          </p:cNvPr>
          <p:cNvSpPr txBox="1"/>
          <p:nvPr/>
        </p:nvSpPr>
        <p:spPr>
          <a:xfrm>
            <a:off x="1006998" y="671333"/>
            <a:ext cx="9951827" cy="523220"/>
          </a:xfrm>
          <a:prstGeom prst="rect">
            <a:avLst/>
          </a:prstGeom>
          <a:noFill/>
        </p:spPr>
        <p:txBody>
          <a:bodyPr wrap="none" rtlCol="0">
            <a:spAutoFit/>
          </a:bodyPr>
          <a:lstStyle/>
          <a:p>
            <a:r>
              <a:rPr lang="en-US" sz="2800" dirty="0">
                <a:solidFill>
                  <a:schemeClr val="accent1">
                    <a:lumMod val="50000"/>
                  </a:schemeClr>
                </a:solidFill>
              </a:rPr>
              <a:t>Separation of T cells and re-clustering for more detailed annotation</a:t>
            </a:r>
          </a:p>
        </p:txBody>
      </p:sp>
    </p:spTree>
    <p:extLst>
      <p:ext uri="{BB962C8B-B14F-4D97-AF65-F5344CB8AC3E}">
        <p14:creationId xmlns:p14="http://schemas.microsoft.com/office/powerpoint/2010/main" val="7394941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D2E0C73-BB77-D247-AFB0-1259124A8A85}"/>
              </a:ext>
            </a:extLst>
          </p:cNvPr>
          <p:cNvSpPr txBox="1"/>
          <p:nvPr/>
        </p:nvSpPr>
        <p:spPr>
          <a:xfrm>
            <a:off x="196770" y="6342927"/>
            <a:ext cx="2774221" cy="369332"/>
          </a:xfrm>
          <a:prstGeom prst="rect">
            <a:avLst/>
          </a:prstGeom>
          <a:noFill/>
        </p:spPr>
        <p:txBody>
          <a:bodyPr wrap="none" rtlCol="0">
            <a:spAutoFit/>
          </a:bodyPr>
          <a:lstStyle/>
          <a:p>
            <a:r>
              <a:rPr lang="en-US" dirty="0"/>
              <a:t>Yost 2019, Nature Medicine</a:t>
            </a:r>
          </a:p>
        </p:txBody>
      </p:sp>
      <p:sp>
        <p:nvSpPr>
          <p:cNvPr id="7" name="TextBox 6">
            <a:extLst>
              <a:ext uri="{FF2B5EF4-FFF2-40B4-BE49-F238E27FC236}">
                <a16:creationId xmlns:a16="http://schemas.microsoft.com/office/drawing/2014/main" id="{E950319C-67B2-6643-AFFA-D2DFF2FE8800}"/>
              </a:ext>
            </a:extLst>
          </p:cNvPr>
          <p:cNvSpPr txBox="1"/>
          <p:nvPr/>
        </p:nvSpPr>
        <p:spPr>
          <a:xfrm>
            <a:off x="617730" y="491664"/>
            <a:ext cx="11259108" cy="461665"/>
          </a:xfrm>
          <a:prstGeom prst="rect">
            <a:avLst/>
          </a:prstGeom>
          <a:noFill/>
        </p:spPr>
        <p:txBody>
          <a:bodyPr wrap="none" rtlCol="0">
            <a:spAutoFit/>
          </a:bodyPr>
          <a:lstStyle/>
          <a:p>
            <a:r>
              <a:rPr lang="en-US" sz="2400" dirty="0">
                <a:solidFill>
                  <a:schemeClr val="accent1">
                    <a:lumMod val="50000"/>
                  </a:schemeClr>
                </a:solidFill>
              </a:rPr>
              <a:t>Integration of T cell receptor sequence to determine that new clones arrive in the tumor </a:t>
            </a:r>
          </a:p>
        </p:txBody>
      </p:sp>
      <p:pic>
        <p:nvPicPr>
          <p:cNvPr id="8" name="Picture 7">
            <a:extLst>
              <a:ext uri="{FF2B5EF4-FFF2-40B4-BE49-F238E27FC236}">
                <a16:creationId xmlns:a16="http://schemas.microsoft.com/office/drawing/2014/main" id="{8D4C1AC0-79D0-DB4A-9EF7-A15E0E4FDD8F}"/>
              </a:ext>
            </a:extLst>
          </p:cNvPr>
          <p:cNvPicPr>
            <a:picLocks noChangeAspect="1"/>
          </p:cNvPicPr>
          <p:nvPr/>
        </p:nvPicPr>
        <p:blipFill>
          <a:blip r:embed="rId3"/>
          <a:stretch>
            <a:fillRect/>
          </a:stretch>
        </p:blipFill>
        <p:spPr>
          <a:xfrm>
            <a:off x="1448961" y="1292006"/>
            <a:ext cx="8977421" cy="4481412"/>
          </a:xfrm>
          <a:prstGeom prst="rect">
            <a:avLst/>
          </a:prstGeom>
        </p:spPr>
      </p:pic>
    </p:spTree>
    <p:extLst>
      <p:ext uri="{BB962C8B-B14F-4D97-AF65-F5344CB8AC3E}">
        <p14:creationId xmlns:p14="http://schemas.microsoft.com/office/powerpoint/2010/main" val="3383244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597641-A757-9358-DD0A-409436DC70C0}"/>
              </a:ext>
            </a:extLst>
          </p:cNvPr>
          <p:cNvPicPr>
            <a:picLocks noChangeAspect="1"/>
          </p:cNvPicPr>
          <p:nvPr/>
        </p:nvPicPr>
        <p:blipFill>
          <a:blip r:embed="rId2"/>
          <a:stretch>
            <a:fillRect/>
          </a:stretch>
        </p:blipFill>
        <p:spPr>
          <a:xfrm>
            <a:off x="1739347" y="1723652"/>
            <a:ext cx="8504583" cy="3011805"/>
          </a:xfrm>
          <a:prstGeom prst="rect">
            <a:avLst/>
          </a:prstGeom>
        </p:spPr>
      </p:pic>
      <p:sp>
        <p:nvSpPr>
          <p:cNvPr id="5" name="TextBox 4">
            <a:extLst>
              <a:ext uri="{FF2B5EF4-FFF2-40B4-BE49-F238E27FC236}">
                <a16:creationId xmlns:a16="http://schemas.microsoft.com/office/drawing/2014/main" id="{9DF6E19C-AA30-F42C-FE21-0211465093B4}"/>
              </a:ext>
            </a:extLst>
          </p:cNvPr>
          <p:cNvSpPr txBox="1"/>
          <p:nvPr/>
        </p:nvSpPr>
        <p:spPr>
          <a:xfrm>
            <a:off x="9500870" y="6126881"/>
            <a:ext cx="2351221" cy="369332"/>
          </a:xfrm>
          <a:prstGeom prst="rect">
            <a:avLst/>
          </a:prstGeom>
          <a:noFill/>
        </p:spPr>
        <p:txBody>
          <a:bodyPr wrap="none" rtlCol="0">
            <a:spAutoFit/>
          </a:bodyPr>
          <a:lstStyle/>
          <a:p>
            <a:r>
              <a:rPr lang="en-US" dirty="0"/>
              <a:t>Janeway’s Immunology</a:t>
            </a:r>
          </a:p>
        </p:txBody>
      </p:sp>
    </p:spTree>
    <p:extLst>
      <p:ext uri="{BB962C8B-B14F-4D97-AF65-F5344CB8AC3E}">
        <p14:creationId xmlns:p14="http://schemas.microsoft.com/office/powerpoint/2010/main" val="685623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981200" y="0"/>
            <a:ext cx="8229600" cy="1143000"/>
          </a:xfrm>
        </p:spPr>
        <p:txBody>
          <a:bodyPr>
            <a:normAutofit fontScale="90000"/>
          </a:bodyPr>
          <a:lstStyle/>
          <a:p>
            <a:pPr eaLnBrk="1" hangingPunct="1"/>
            <a:r>
              <a:rPr lang="en-US" dirty="0"/>
              <a:t>Somatic rearrangement of T-cell receptor genes</a:t>
            </a:r>
          </a:p>
        </p:txBody>
      </p:sp>
      <p:grpSp>
        <p:nvGrpSpPr>
          <p:cNvPr id="5" name="Group 4"/>
          <p:cNvGrpSpPr/>
          <p:nvPr/>
        </p:nvGrpSpPr>
        <p:grpSpPr>
          <a:xfrm>
            <a:off x="2953131" y="1981200"/>
            <a:ext cx="6343650" cy="4103688"/>
            <a:chOff x="1429131" y="1981200"/>
            <a:chExt cx="6343650" cy="4103688"/>
          </a:xfrm>
        </p:grpSpPr>
        <p:pic>
          <p:nvPicPr>
            <p:cNvPr id="7" name="Picture 44" descr="D:\My Pictures\nri1977-f1.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29131" y="1981200"/>
              <a:ext cx="6343650" cy="410368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514600" y="3581400"/>
              <a:ext cx="4114800" cy="685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p:cNvSpPr txBox="1"/>
          <p:nvPr/>
        </p:nvSpPr>
        <p:spPr>
          <a:xfrm>
            <a:off x="2819401" y="6084888"/>
            <a:ext cx="3841501" cy="369332"/>
          </a:xfrm>
          <a:prstGeom prst="rect">
            <a:avLst/>
          </a:prstGeom>
          <a:noFill/>
        </p:spPr>
        <p:txBody>
          <a:bodyPr wrap="none" rtlCol="0">
            <a:spAutoFit/>
          </a:bodyPr>
          <a:lstStyle/>
          <a:p>
            <a:r>
              <a:rPr lang="en-US" dirty="0">
                <a:solidFill>
                  <a:srgbClr val="FF0000"/>
                </a:solidFill>
              </a:rPr>
              <a:t>Potential TCR repertoire diversity: 10</a:t>
            </a:r>
            <a:r>
              <a:rPr lang="en-US" baseline="30000" dirty="0">
                <a:solidFill>
                  <a:srgbClr val="FF0000"/>
                </a:solidFill>
              </a:rPr>
              <a:t>15</a:t>
            </a:r>
            <a:r>
              <a:rPr lang="en-US" dirty="0">
                <a:solidFill>
                  <a:srgbClr val="FF0000"/>
                </a:solidFill>
              </a:rPr>
              <a:t> </a:t>
            </a:r>
          </a:p>
        </p:txBody>
      </p:sp>
    </p:spTree>
    <p:extLst>
      <p:ext uri="{BB962C8B-B14F-4D97-AF65-F5344CB8AC3E}">
        <p14:creationId xmlns:p14="http://schemas.microsoft.com/office/powerpoint/2010/main" val="3058232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B7146C93-3792-594D-A912-A58B3F85205D}"/>
              </a:ext>
            </a:extLst>
          </p:cNvPr>
          <p:cNvSpPr>
            <a:spLocks noGrp="1" noChangeArrowheads="1"/>
          </p:cNvSpPr>
          <p:nvPr>
            <p:ph type="title"/>
          </p:nvPr>
        </p:nvSpPr>
        <p:spPr>
          <a:xfrm>
            <a:off x="1639747" y="231493"/>
            <a:ext cx="9525000" cy="990600"/>
          </a:xfrm>
        </p:spPr>
        <p:txBody>
          <a:bodyPr/>
          <a:lstStyle/>
          <a:p>
            <a:pPr algn="l"/>
            <a:r>
              <a:rPr lang="en-US" altLang="en-US" sz="3600" dirty="0">
                <a:solidFill>
                  <a:schemeClr val="accent1">
                    <a:lumMod val="50000"/>
                  </a:schemeClr>
                </a:solidFill>
                <a:latin typeface="+mn-lt"/>
              </a:rPr>
              <a:t>From gene to protein for the B cell receptor</a:t>
            </a:r>
          </a:p>
        </p:txBody>
      </p:sp>
      <p:pic>
        <p:nvPicPr>
          <p:cNvPr id="6" name="Picture 5">
            <a:extLst>
              <a:ext uri="{FF2B5EF4-FFF2-40B4-BE49-F238E27FC236}">
                <a16:creationId xmlns:a16="http://schemas.microsoft.com/office/drawing/2014/main" id="{B89F0E98-6DA1-A9BD-2C93-564220299EFF}"/>
              </a:ext>
            </a:extLst>
          </p:cNvPr>
          <p:cNvPicPr>
            <a:picLocks noChangeAspect="1"/>
          </p:cNvPicPr>
          <p:nvPr/>
        </p:nvPicPr>
        <p:blipFill>
          <a:blip r:embed="rId2"/>
          <a:stretch>
            <a:fillRect/>
          </a:stretch>
        </p:blipFill>
        <p:spPr>
          <a:xfrm>
            <a:off x="467360" y="2661920"/>
            <a:ext cx="2997200" cy="2387600"/>
          </a:xfrm>
          <a:prstGeom prst="rect">
            <a:avLst/>
          </a:prstGeom>
        </p:spPr>
      </p:pic>
      <p:pic>
        <p:nvPicPr>
          <p:cNvPr id="7" name="Picture 6">
            <a:extLst>
              <a:ext uri="{FF2B5EF4-FFF2-40B4-BE49-F238E27FC236}">
                <a16:creationId xmlns:a16="http://schemas.microsoft.com/office/drawing/2014/main" id="{AEBBA296-264A-26FC-3998-17842381E2EF}"/>
              </a:ext>
            </a:extLst>
          </p:cNvPr>
          <p:cNvPicPr>
            <a:picLocks noChangeAspect="1"/>
          </p:cNvPicPr>
          <p:nvPr/>
        </p:nvPicPr>
        <p:blipFill>
          <a:blip r:embed="rId3"/>
          <a:stretch>
            <a:fillRect/>
          </a:stretch>
        </p:blipFill>
        <p:spPr>
          <a:xfrm>
            <a:off x="3879850" y="2661920"/>
            <a:ext cx="4681054" cy="2209800"/>
          </a:xfrm>
          <a:prstGeom prst="rect">
            <a:avLst/>
          </a:prstGeom>
        </p:spPr>
      </p:pic>
      <p:pic>
        <p:nvPicPr>
          <p:cNvPr id="8" name="Picture 7">
            <a:extLst>
              <a:ext uri="{FF2B5EF4-FFF2-40B4-BE49-F238E27FC236}">
                <a16:creationId xmlns:a16="http://schemas.microsoft.com/office/drawing/2014/main" id="{CCDB7649-BAEA-D25D-63E4-C5F3BE1DE37E}"/>
              </a:ext>
            </a:extLst>
          </p:cNvPr>
          <p:cNvPicPr>
            <a:picLocks noChangeAspect="1"/>
          </p:cNvPicPr>
          <p:nvPr/>
        </p:nvPicPr>
        <p:blipFill>
          <a:blip r:embed="rId4"/>
          <a:stretch>
            <a:fillRect/>
          </a:stretch>
        </p:blipFill>
        <p:spPr>
          <a:xfrm>
            <a:off x="8878746" y="2496820"/>
            <a:ext cx="2703653" cy="2540000"/>
          </a:xfrm>
          <a:prstGeom prst="rect">
            <a:avLst/>
          </a:prstGeom>
        </p:spPr>
      </p:pic>
      <p:sp>
        <p:nvSpPr>
          <p:cNvPr id="9" name="TextBox 8">
            <a:extLst>
              <a:ext uri="{FF2B5EF4-FFF2-40B4-BE49-F238E27FC236}">
                <a16:creationId xmlns:a16="http://schemas.microsoft.com/office/drawing/2014/main" id="{CF2BC51F-A92E-64C3-27B9-F1E11548CC1A}"/>
              </a:ext>
            </a:extLst>
          </p:cNvPr>
          <p:cNvSpPr txBox="1"/>
          <p:nvPr/>
        </p:nvSpPr>
        <p:spPr>
          <a:xfrm>
            <a:off x="9500870" y="6126881"/>
            <a:ext cx="2351221" cy="369332"/>
          </a:xfrm>
          <a:prstGeom prst="rect">
            <a:avLst/>
          </a:prstGeom>
          <a:noFill/>
        </p:spPr>
        <p:txBody>
          <a:bodyPr wrap="none" rtlCol="0">
            <a:spAutoFit/>
          </a:bodyPr>
          <a:lstStyle/>
          <a:p>
            <a:r>
              <a:rPr lang="en-US" dirty="0"/>
              <a:t>Janeway’s Immunology</a:t>
            </a:r>
          </a:p>
        </p:txBody>
      </p:sp>
    </p:spTree>
    <p:extLst>
      <p:ext uri="{BB962C8B-B14F-4D97-AF65-F5344CB8AC3E}">
        <p14:creationId xmlns:p14="http://schemas.microsoft.com/office/powerpoint/2010/main" val="1622104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E9D32-E543-7453-A3BB-502D11C44644}"/>
              </a:ext>
            </a:extLst>
          </p:cNvPr>
          <p:cNvSpPr>
            <a:spLocks noGrp="1"/>
          </p:cNvSpPr>
          <p:nvPr>
            <p:ph type="title"/>
          </p:nvPr>
        </p:nvSpPr>
        <p:spPr/>
        <p:txBody>
          <a:bodyPr/>
          <a:lstStyle/>
          <a:p>
            <a:r>
              <a:rPr lang="en-US" dirty="0">
                <a:solidFill>
                  <a:schemeClr val="accent1">
                    <a:lumMod val="50000"/>
                  </a:schemeClr>
                </a:solidFill>
              </a:rPr>
              <a:t>Diversity of antibody genes</a:t>
            </a:r>
          </a:p>
        </p:txBody>
      </p:sp>
      <p:pic>
        <p:nvPicPr>
          <p:cNvPr id="5" name="Picture 4">
            <a:extLst>
              <a:ext uri="{FF2B5EF4-FFF2-40B4-BE49-F238E27FC236}">
                <a16:creationId xmlns:a16="http://schemas.microsoft.com/office/drawing/2014/main" id="{A5DA84EC-F67E-EFAB-1DF0-50BD7F951D1F}"/>
              </a:ext>
            </a:extLst>
          </p:cNvPr>
          <p:cNvPicPr>
            <a:picLocks noChangeAspect="1"/>
          </p:cNvPicPr>
          <p:nvPr/>
        </p:nvPicPr>
        <p:blipFill>
          <a:blip r:embed="rId2"/>
          <a:stretch>
            <a:fillRect/>
          </a:stretch>
        </p:blipFill>
        <p:spPr>
          <a:xfrm>
            <a:off x="396563" y="1690688"/>
            <a:ext cx="10957237" cy="3754916"/>
          </a:xfrm>
          <a:prstGeom prst="rect">
            <a:avLst/>
          </a:prstGeom>
        </p:spPr>
      </p:pic>
      <p:sp>
        <p:nvSpPr>
          <p:cNvPr id="6" name="TextBox 5">
            <a:extLst>
              <a:ext uri="{FF2B5EF4-FFF2-40B4-BE49-F238E27FC236}">
                <a16:creationId xmlns:a16="http://schemas.microsoft.com/office/drawing/2014/main" id="{898A463C-C51B-7E34-AEB3-02093831ED5F}"/>
              </a:ext>
            </a:extLst>
          </p:cNvPr>
          <p:cNvSpPr txBox="1"/>
          <p:nvPr/>
        </p:nvSpPr>
        <p:spPr>
          <a:xfrm>
            <a:off x="9281160" y="6093698"/>
            <a:ext cx="1621278" cy="369332"/>
          </a:xfrm>
          <a:prstGeom prst="rect">
            <a:avLst/>
          </a:prstGeom>
          <a:noFill/>
        </p:spPr>
        <p:txBody>
          <a:bodyPr wrap="none" rtlCol="0">
            <a:spAutoFit/>
          </a:bodyPr>
          <a:lstStyle/>
          <a:p>
            <a:r>
              <a:rPr lang="en-US" dirty="0" err="1"/>
              <a:t>iRepertoire</a:t>
            </a:r>
            <a:r>
              <a:rPr lang="en-US" dirty="0"/>
              <a:t> Inc.</a:t>
            </a:r>
          </a:p>
        </p:txBody>
      </p:sp>
    </p:spTree>
    <p:extLst>
      <p:ext uri="{BB962C8B-B14F-4D97-AF65-F5344CB8AC3E}">
        <p14:creationId xmlns:p14="http://schemas.microsoft.com/office/powerpoint/2010/main" val="3565353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51C5ACCD-38A4-CFA8-F5F7-3B8A98655C52}"/>
              </a:ext>
            </a:extLst>
          </p:cNvPr>
          <p:cNvSpPr txBox="1">
            <a:spLocks noChangeArrowheads="1"/>
          </p:cNvSpPr>
          <p:nvPr/>
        </p:nvSpPr>
        <p:spPr>
          <a:xfrm>
            <a:off x="1493973" y="45544"/>
            <a:ext cx="9525000" cy="990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dirty="0">
                <a:solidFill>
                  <a:schemeClr val="accent1">
                    <a:lumMod val="50000"/>
                  </a:schemeClr>
                </a:solidFill>
                <a:latin typeface="+mn-lt"/>
              </a:rPr>
              <a:t>From gene to protein for the B cell receptor</a:t>
            </a:r>
          </a:p>
        </p:txBody>
      </p:sp>
      <p:pic>
        <p:nvPicPr>
          <p:cNvPr id="4098" name="Picture 2">
            <a:extLst>
              <a:ext uri="{FF2B5EF4-FFF2-40B4-BE49-F238E27FC236}">
                <a16:creationId xmlns:a16="http://schemas.microsoft.com/office/drawing/2014/main" id="{AED569D6-09E6-CC5C-5E51-2530D2870F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690" y="1036144"/>
            <a:ext cx="6873875" cy="54069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DA8A8B6-4498-17F1-ACBE-ACAA605C591B}"/>
              </a:ext>
            </a:extLst>
          </p:cNvPr>
          <p:cNvSpPr txBox="1"/>
          <p:nvPr/>
        </p:nvSpPr>
        <p:spPr>
          <a:xfrm>
            <a:off x="9631680" y="6257175"/>
            <a:ext cx="1697324" cy="369332"/>
          </a:xfrm>
          <a:prstGeom prst="rect">
            <a:avLst/>
          </a:prstGeom>
          <a:noFill/>
        </p:spPr>
        <p:txBody>
          <a:bodyPr wrap="none" rtlCol="0">
            <a:spAutoFit/>
          </a:bodyPr>
          <a:lstStyle/>
          <a:p>
            <a:r>
              <a:rPr lang="en-US" dirty="0" err="1"/>
              <a:t>Kovaltsuck</a:t>
            </a:r>
            <a:r>
              <a:rPr lang="en-US" dirty="0"/>
              <a:t> 2017</a:t>
            </a:r>
          </a:p>
        </p:txBody>
      </p:sp>
    </p:spTree>
    <p:extLst>
      <p:ext uri="{BB962C8B-B14F-4D97-AF65-F5344CB8AC3E}">
        <p14:creationId xmlns:p14="http://schemas.microsoft.com/office/powerpoint/2010/main" val="1599192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E9D32-E543-7453-A3BB-502D11C44644}"/>
              </a:ext>
            </a:extLst>
          </p:cNvPr>
          <p:cNvSpPr>
            <a:spLocks noGrp="1"/>
          </p:cNvSpPr>
          <p:nvPr>
            <p:ph type="title"/>
          </p:nvPr>
        </p:nvSpPr>
        <p:spPr/>
        <p:txBody>
          <a:bodyPr/>
          <a:lstStyle/>
          <a:p>
            <a:r>
              <a:rPr lang="en-US" dirty="0">
                <a:solidFill>
                  <a:schemeClr val="accent1">
                    <a:lumMod val="50000"/>
                  </a:schemeClr>
                </a:solidFill>
              </a:rPr>
              <a:t>Diversity of antibody genes</a:t>
            </a:r>
          </a:p>
        </p:txBody>
      </p:sp>
      <p:pic>
        <p:nvPicPr>
          <p:cNvPr id="5" name="Picture 4">
            <a:extLst>
              <a:ext uri="{FF2B5EF4-FFF2-40B4-BE49-F238E27FC236}">
                <a16:creationId xmlns:a16="http://schemas.microsoft.com/office/drawing/2014/main" id="{A5DA84EC-F67E-EFAB-1DF0-50BD7F951D1F}"/>
              </a:ext>
            </a:extLst>
          </p:cNvPr>
          <p:cNvPicPr>
            <a:picLocks noChangeAspect="1"/>
          </p:cNvPicPr>
          <p:nvPr/>
        </p:nvPicPr>
        <p:blipFill>
          <a:blip r:embed="rId2"/>
          <a:stretch>
            <a:fillRect/>
          </a:stretch>
        </p:blipFill>
        <p:spPr>
          <a:xfrm>
            <a:off x="396563" y="1690688"/>
            <a:ext cx="10957237" cy="3754916"/>
          </a:xfrm>
          <a:prstGeom prst="rect">
            <a:avLst/>
          </a:prstGeom>
        </p:spPr>
      </p:pic>
      <p:sp>
        <p:nvSpPr>
          <p:cNvPr id="6" name="TextBox 5">
            <a:extLst>
              <a:ext uri="{FF2B5EF4-FFF2-40B4-BE49-F238E27FC236}">
                <a16:creationId xmlns:a16="http://schemas.microsoft.com/office/drawing/2014/main" id="{898A463C-C51B-7E34-AEB3-02093831ED5F}"/>
              </a:ext>
            </a:extLst>
          </p:cNvPr>
          <p:cNvSpPr txBox="1"/>
          <p:nvPr/>
        </p:nvSpPr>
        <p:spPr>
          <a:xfrm>
            <a:off x="9281160" y="6093698"/>
            <a:ext cx="1621278" cy="369332"/>
          </a:xfrm>
          <a:prstGeom prst="rect">
            <a:avLst/>
          </a:prstGeom>
          <a:noFill/>
        </p:spPr>
        <p:txBody>
          <a:bodyPr wrap="none" rtlCol="0">
            <a:spAutoFit/>
          </a:bodyPr>
          <a:lstStyle/>
          <a:p>
            <a:r>
              <a:rPr lang="en-US" dirty="0" err="1"/>
              <a:t>iRepertoire</a:t>
            </a:r>
            <a:r>
              <a:rPr lang="en-US" dirty="0"/>
              <a:t> Inc.</a:t>
            </a:r>
          </a:p>
        </p:txBody>
      </p:sp>
      <p:sp>
        <p:nvSpPr>
          <p:cNvPr id="3" name="TextBox 2">
            <a:extLst>
              <a:ext uri="{FF2B5EF4-FFF2-40B4-BE49-F238E27FC236}">
                <a16:creationId xmlns:a16="http://schemas.microsoft.com/office/drawing/2014/main" id="{7847736F-5DD7-ACF4-CBE7-BE071465C831}"/>
              </a:ext>
            </a:extLst>
          </p:cNvPr>
          <p:cNvSpPr txBox="1"/>
          <p:nvPr/>
        </p:nvSpPr>
        <p:spPr>
          <a:xfrm>
            <a:off x="2226529" y="4376928"/>
            <a:ext cx="771365" cy="369332"/>
          </a:xfrm>
          <a:prstGeom prst="rect">
            <a:avLst/>
          </a:prstGeom>
          <a:noFill/>
        </p:spPr>
        <p:txBody>
          <a:bodyPr wrap="none" rtlCol="0">
            <a:spAutoFit/>
          </a:bodyPr>
          <a:lstStyle/>
          <a:p>
            <a:r>
              <a:rPr lang="en-US" b="1" dirty="0"/>
              <a:t>5’ end</a:t>
            </a:r>
          </a:p>
        </p:txBody>
      </p:sp>
      <p:sp>
        <p:nvSpPr>
          <p:cNvPr id="4" name="TextBox 3">
            <a:extLst>
              <a:ext uri="{FF2B5EF4-FFF2-40B4-BE49-F238E27FC236}">
                <a16:creationId xmlns:a16="http://schemas.microsoft.com/office/drawing/2014/main" id="{E8459207-6AE8-3B1D-C671-AE92D9BF6D7D}"/>
              </a:ext>
            </a:extLst>
          </p:cNvPr>
          <p:cNvSpPr txBox="1"/>
          <p:nvPr/>
        </p:nvSpPr>
        <p:spPr>
          <a:xfrm>
            <a:off x="5599226" y="4376928"/>
            <a:ext cx="771365" cy="369332"/>
          </a:xfrm>
          <a:prstGeom prst="rect">
            <a:avLst/>
          </a:prstGeom>
          <a:noFill/>
        </p:spPr>
        <p:txBody>
          <a:bodyPr wrap="none" rtlCol="0">
            <a:spAutoFit/>
          </a:bodyPr>
          <a:lstStyle/>
          <a:p>
            <a:r>
              <a:rPr lang="en-US" b="1" dirty="0"/>
              <a:t>3’ end</a:t>
            </a:r>
          </a:p>
        </p:txBody>
      </p:sp>
    </p:spTree>
    <p:extLst>
      <p:ext uri="{BB962C8B-B14F-4D97-AF65-F5344CB8AC3E}">
        <p14:creationId xmlns:p14="http://schemas.microsoft.com/office/powerpoint/2010/main" val="11817217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3199</TotalTime>
  <Words>1462</Words>
  <Application>Microsoft Macintosh PowerPoint</Application>
  <PresentationFormat>Widescreen</PresentationFormat>
  <Paragraphs>166</Paragraphs>
  <Slides>35</Slides>
  <Notes>13</Notes>
  <HiddenSlides>10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-apple-system</vt:lpstr>
      <vt:lpstr>Arial</vt:lpstr>
      <vt:lpstr>Avenir Book</vt:lpstr>
      <vt:lpstr>Avenir Heavy</vt:lpstr>
      <vt:lpstr>Calibri</vt:lpstr>
      <vt:lpstr>Calibri Light</vt:lpstr>
      <vt:lpstr>Harding</vt:lpstr>
      <vt:lpstr>Helvetica Neue</vt:lpstr>
      <vt:lpstr>Office Theme</vt:lpstr>
      <vt:lpstr>PowerPoint Presentation</vt:lpstr>
      <vt:lpstr>PowerPoint Presentation</vt:lpstr>
      <vt:lpstr>PowerPoint Presentation</vt:lpstr>
      <vt:lpstr>PowerPoint Presentation</vt:lpstr>
      <vt:lpstr>Somatic rearrangement of T-cell receptor genes</vt:lpstr>
      <vt:lpstr>From gene to protein for the B cell receptor</vt:lpstr>
      <vt:lpstr>Diversity of antibody genes</vt:lpstr>
      <vt:lpstr>PowerPoint Presentation</vt:lpstr>
      <vt:lpstr>Diversity of antibody genes</vt:lpstr>
      <vt:lpstr>Single-cell antigen receptor sequencing with 10x genomics</vt:lpstr>
      <vt:lpstr>Single-cell antigen receptor sequencing with 10x genomics</vt:lpstr>
      <vt:lpstr>Single-Cell TCR-Seq</vt:lpstr>
      <vt:lpstr>PowerPoint Presentation</vt:lpstr>
      <vt:lpstr>Single-cell BCR sequencing with 10x genomics</vt:lpstr>
      <vt:lpstr>Computational analysis </vt:lpstr>
      <vt:lpstr>Single-cell BCR-seq to analyze the immune repertoire</vt:lpstr>
      <vt:lpstr>Several software tools exist for single-cell  antigen receptor analysis</vt:lpstr>
      <vt:lpstr>Interacting with scTCR/BCR-seq data in scRepertoire</vt:lpstr>
      <vt:lpstr>PowerPoint Presentation</vt:lpstr>
      <vt:lpstr>How does the immune repertoire compare between samples?</vt:lpstr>
      <vt:lpstr>Inferring clonal relationships across cell types</vt:lpstr>
      <vt:lpstr>T-cell receptor sequencing</vt:lpstr>
      <vt:lpstr>PowerPoint Presentation</vt:lpstr>
      <vt:lpstr>PowerPoint Presentation</vt:lpstr>
      <vt:lpstr>PowerPoint Presentation</vt:lpstr>
      <vt:lpstr>PowerPoint Presentation</vt:lpstr>
      <vt:lpstr>Data transformation</vt:lpstr>
      <vt:lpstr>Antibody Multiplexing/Hashing</vt:lpstr>
      <vt:lpstr>How do we know what the T cell is binding?</vt:lpstr>
      <vt:lpstr>Add peptide-MHC with oligo tag to determine specificity of TCR</vt:lpstr>
      <vt:lpstr>Peptide-MHC mapping tells you what the each TCR will bind and react to</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 Joseph Rubin</dc:creator>
  <cp:lastModifiedBy>David Fischer</cp:lastModifiedBy>
  <cp:revision>133</cp:revision>
  <dcterms:created xsi:type="dcterms:W3CDTF">2023-03-06T17:04:06Z</dcterms:created>
  <dcterms:modified xsi:type="dcterms:W3CDTF">2024-07-16T13:51:43Z</dcterms:modified>
</cp:coreProperties>
</file>